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72" r:id="rId19"/>
    <p:sldId id="273" r:id="rId20"/>
    <p:sldId id="278" r:id="rId21"/>
    <p:sldId id="279" r:id="rId22"/>
    <p:sldId id="274" r:id="rId23"/>
    <p:sldId id="275" r:id="rId24"/>
    <p:sldId id="276" r:id="rId25"/>
    <p:sldId id="27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ctuaciencia.blogspot.com/2019/03/que-es-amor-y-que-es-instinto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ywander.blogspot.com/2017/09/neurociencia-tag-transtorno-de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d/3.0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ientacionriojabaja.info/vinculo_apego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C8DAD9-7595-42D3-A587-D53A1AB248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TERAPIA DOS ESQUEMAS</a:t>
            </a:r>
            <a:br>
              <a:rPr lang="pt-BR" dirty="0"/>
            </a:br>
            <a:r>
              <a:rPr lang="pt-BR" dirty="0"/>
              <a:t>TEORIA DO APEGO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A311FB2-9DC2-4D90-8D84-0A855371FF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PSICÓLOGA Me Mirian EXEL</a:t>
            </a:r>
          </a:p>
        </p:txBody>
      </p:sp>
    </p:spTree>
    <p:extLst>
      <p:ext uri="{BB962C8B-B14F-4D97-AF65-F5344CB8AC3E}">
        <p14:creationId xmlns:p14="http://schemas.microsoft.com/office/powerpoint/2010/main" val="43650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EA7F5D-8B15-48E3-84F4-7069F600B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PROBLEMAS NO VÍNCULO AFETIVO POR RUPTURAS PODEM ORIGINAR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E3E3B5-C06B-4773-A7E5-8A5ADE706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apego, até o completo desenvolvimento do ser O comportamento de apego desenvolve-se durante os primeiros nove meses de vida dos bebês humanos. Quanto mais experiências de interação social um bebê tiver com uma pessoa, maior é a probabilidade de que ele se apegue a essa pessoa.  Por isto, a pessoa que lhe dispensar a maior parte dos cuidados de que necessita torna-se a principal figura de apego de um bebê, em geral a mãe.  O comportamento de apego mantém-se ativado até o final do terceiro ano de vida; no desenvolvimento saudável, torna-se, daí em diante, menos ativado. </a:t>
            </a:r>
          </a:p>
        </p:txBody>
      </p:sp>
    </p:spTree>
    <p:extLst>
      <p:ext uri="{BB962C8B-B14F-4D97-AF65-F5344CB8AC3E}">
        <p14:creationId xmlns:p14="http://schemas.microsoft.com/office/powerpoint/2010/main" val="40256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E24AD-381B-4BC7-A9DB-43FE2F95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PERTUBAÇÕES EMOCIONAIS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96D8732-ABCF-4966-8FF7-E3739B080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FASES DO APEGO (BOWLBY) </a:t>
            </a:r>
            <a:r>
              <a:rPr lang="pt-BR" dirty="0" err="1"/>
              <a:t>Pré-apego</a:t>
            </a:r>
            <a:r>
              <a:rPr lang="pt-BR" dirty="0"/>
              <a:t>: 0-6 semanas •O bebê prefere estímulos humanos (rostos); •Ele não reconhece, ainda, a figura do cuidador; •Somente reconhece a voz e o cheiro de sua mãe; •Não há qualquer apego. Formação do apego: 6a semana a 6o/8o mês •Ele prefere pessoas com as quais está familiarizado; •Recusa estranhos; •Possui uma privilegiada interação com a mãe, sorrindo, chorando e produzindo vocalizações diferenciais na presença dessa. </a:t>
            </a:r>
          </a:p>
        </p:txBody>
      </p:sp>
    </p:spTree>
    <p:extLst>
      <p:ext uri="{BB962C8B-B14F-4D97-AF65-F5344CB8AC3E}">
        <p14:creationId xmlns:p14="http://schemas.microsoft.com/office/powerpoint/2010/main" val="3610128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64404-E567-4097-938C-1B39141FB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CORRELAÇÃO ENTRE VÍNCULOS AFETIVOS DESFEITOS E TRANSTORNO DE PERSONALIDADE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B5FC57-CC64-43A7-A62B-9E2443861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FASES DO APEGO (BOWLBY) Apego bem definido: 6o/8o mês – 18o mês •O afastamento da figura de apego gera ansiedade de separação; •Ocorre medo do desconhecido, que leva a busca de refúgio na figura de apego; •A criança sabe que a mãe continua a existir mesmo quando não está com ele. Formação de uma relação recíproca: 18o – 24o mês. •A interação com figuras de apego evolui graças às novas capacidades mentais e linguísticas adquiridas pela criança. </a:t>
            </a:r>
          </a:p>
        </p:txBody>
      </p:sp>
    </p:spTree>
    <p:extLst>
      <p:ext uri="{BB962C8B-B14F-4D97-AF65-F5344CB8AC3E}">
        <p14:creationId xmlns:p14="http://schemas.microsoft.com/office/powerpoint/2010/main" val="1986693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52993-03B6-4A13-9D0A-04D4D560D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DEPRESSÃO E CONDUTA  SUICIDA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0EAF8B-0874-49B4-B486-C593DC87F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Mary </a:t>
            </a:r>
            <a:r>
              <a:rPr lang="pt-BR" dirty="0" err="1"/>
              <a:t>Ainsworth</a:t>
            </a:r>
            <a:r>
              <a:rPr lang="pt-BR" dirty="0"/>
              <a:t> continuou a investigação de </a:t>
            </a:r>
            <a:r>
              <a:rPr lang="pt-BR" dirty="0" err="1"/>
              <a:t>Bowlby</a:t>
            </a:r>
            <a:r>
              <a:rPr lang="pt-BR" dirty="0"/>
              <a:t>. Ela propôs que a intensidade do apego dos bebês a um cuidador difere do grau de segurança do apego. As diferenças na segurança do apego influenciam a personalidade da criança e seus relacionamentos sociais na infância e além. Os trabalhos de Mary </a:t>
            </a:r>
            <a:r>
              <a:rPr lang="pt-BR" dirty="0" err="1"/>
              <a:t>Ainsworth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0627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6E25C-E4D0-406A-B0C5-AC38E6BD0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PADROES DISFUNCIONAIS DE RELAÇÃO PARENTAL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525B64A-CA27-4977-9850-9CEC335A7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trabalhos de Mary </a:t>
            </a:r>
            <a:r>
              <a:rPr lang="pt-BR" dirty="0" err="1"/>
              <a:t>Ainsworth</a:t>
            </a:r>
            <a:r>
              <a:rPr lang="pt-BR" dirty="0"/>
              <a:t> Mary </a:t>
            </a:r>
            <a:r>
              <a:rPr lang="pt-BR" dirty="0" err="1"/>
              <a:t>Ainsworth</a:t>
            </a:r>
            <a:r>
              <a:rPr lang="pt-BR" dirty="0"/>
              <a:t> criou uma metodologia, chamada de Situação Estranha, para classificar os tipos de apego que a criança tem para com a mãe: •Seguramente apegada •Desinteressada/</a:t>
            </a:r>
            <a:r>
              <a:rPr lang="pt-BR" dirty="0" err="1"/>
              <a:t>evitativa</a:t>
            </a:r>
            <a:r>
              <a:rPr lang="pt-BR" dirty="0"/>
              <a:t> •Resistente/ambivalente •Desorganizada/desorientada </a:t>
            </a:r>
          </a:p>
        </p:txBody>
      </p:sp>
    </p:spTree>
    <p:extLst>
      <p:ext uri="{BB962C8B-B14F-4D97-AF65-F5344CB8AC3E}">
        <p14:creationId xmlns:p14="http://schemas.microsoft.com/office/powerpoint/2010/main" val="13978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CDC4A-34FA-47F6-A11C-6F33A61FA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PROMOVEM ANSIEDADE, RAIVA,RESSENTIMENTO,INIBIÇÃO NA EXPRESSSÃO DAS EMOÇÕES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4C64C5-A632-4EF5-9454-B84B0D074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Estilos de Apelo (</a:t>
            </a:r>
            <a:r>
              <a:rPr lang="pt-BR" dirty="0" err="1"/>
              <a:t>Ainsworth</a:t>
            </a:r>
            <a:r>
              <a:rPr lang="pt-BR" dirty="0"/>
              <a:t>) 1. Seguramente apegada - quando ameaçada, a criança busca ajuda na mãe, separa-se com facilidade, é consolada sem dificuldades pela mãe, prefere a mãe a estranhos (65-70% da amostra de uma pesquisa de </a:t>
            </a:r>
            <a:r>
              <a:rPr lang="pt-BR" dirty="0" err="1"/>
              <a:t>Ainsworth</a:t>
            </a:r>
            <a:r>
              <a:rPr lang="pt-BR" dirty="0"/>
              <a:t>). 2. Desinteressada/</a:t>
            </a:r>
            <a:r>
              <a:rPr lang="pt-BR" dirty="0" err="1"/>
              <a:t>evitativa</a:t>
            </a:r>
            <a:r>
              <a:rPr lang="pt-BR" dirty="0"/>
              <a:t> - a criança evita o contato com a mãe, não inicia a interação, não tem preferência nem pela mãe nem por estranhos (20% da amostra). 3. Resistente/ambivalente - a criança explora pouco o ambiente e fica desconfiada de estranhos, separa-se com dificuldade da mãe, mas não se consola com facilidade, evita e busca a mãe em momentos diferentes (10-15% da amostra). 4. Desorganizada/desorientada - o bebê mostra comportamento entorpecido e contraditório, pode se aproximar da mãe evitando seu olhar, por exemplo (5% da amostra). </a:t>
            </a:r>
          </a:p>
        </p:txBody>
      </p:sp>
    </p:spTree>
    <p:extLst>
      <p:ext uri="{BB962C8B-B14F-4D97-AF65-F5344CB8AC3E}">
        <p14:creationId xmlns:p14="http://schemas.microsoft.com/office/powerpoint/2010/main" val="1313064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DF6109-CD42-4EA9-A26B-1AD847E22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APEGO SEGURO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3AB5E02-2140-43F9-9D33-57E2D6A49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Estilos de Apego A teoria do apego prevê que a qualidade da ligação prediz o desenvolvimento subsequente da criança. Um estudo longitudinal mostrou que bebês seguramente apegados eram mais competentes em tarefas apropriadas à sua idade ao longo da adolescência. O estilo de apego de uma criança ao seu cuidador prevê: • Funcionamento social eficaz durante a infância e adolescência • Sociabilidade no início, no meio e na parte mais tardia da idade adulta • Autoestima • Boas notas escolares • Atividade sexual na adolescência • Qualidade do apego aos seus próprios filhos • Atitudes em relação a seus próprios filhos </a:t>
            </a:r>
          </a:p>
        </p:txBody>
      </p:sp>
    </p:spTree>
    <p:extLst>
      <p:ext uri="{BB962C8B-B14F-4D97-AF65-F5344CB8AC3E}">
        <p14:creationId xmlns:p14="http://schemas.microsoft.com/office/powerpoint/2010/main" val="3218535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95F372-849F-4C6B-A9BD-5138CBCC3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APEGO SEGURO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93222F80-897D-43A9-8018-4657F5B1EE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18100" y="1071761"/>
            <a:ext cx="6281738" cy="4711303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45E066B-4011-4CC3-A4E2-889EAFD1B228}"/>
              </a:ext>
            </a:extLst>
          </p:cNvPr>
          <p:cNvSpPr txBox="1"/>
          <p:nvPr/>
        </p:nvSpPr>
        <p:spPr>
          <a:xfrm>
            <a:off x="5118100" y="5783064"/>
            <a:ext cx="6281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3" tooltip="https://actuaciencia.blogspot.com/2019/03/que-es-amor-y-que-es-instinto.html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4" tooltip="https://creativecommons.org/licenses/by/3.0/"/>
              </a:rPr>
              <a:t>CC BY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134468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58AE26-7DC6-43A0-84B6-06968099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APEGOS NÃO SEGUROS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0686F3-4305-498D-AF45-0A127FF19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ESTRUTURA FAMILIAR (apegos não seguros) •Contextos negligentes. •Contextos de violência psicológica e física. •Contextos de caos e de violência, mutáveis e instáveis. </a:t>
            </a:r>
          </a:p>
        </p:txBody>
      </p:sp>
    </p:spTree>
    <p:extLst>
      <p:ext uri="{BB962C8B-B14F-4D97-AF65-F5344CB8AC3E}">
        <p14:creationId xmlns:p14="http://schemas.microsoft.com/office/powerpoint/2010/main" val="2471243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CDDD53-F742-4BC9-9C57-BA01D9463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APEGO NÃO SEGURO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0CD4EC-1C61-4D03-BE69-CE7B8AA4A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APEGO DE BOLBY X ESQUEMA DE YOUNG “A teoria do apego, baseada no trabalho de </a:t>
            </a:r>
            <a:r>
              <a:rPr lang="pt-BR" dirty="0" err="1"/>
              <a:t>Bowlby</a:t>
            </a:r>
            <a:r>
              <a:rPr lang="pt-BR" dirty="0"/>
              <a:t> e </a:t>
            </a:r>
            <a:r>
              <a:rPr lang="pt-BR" dirty="0" err="1"/>
              <a:t>Ainsworth</a:t>
            </a:r>
            <a:r>
              <a:rPr lang="pt-BR" dirty="0"/>
              <a:t>, teve um impacto importante na Terapia do Esquema, em especial no desenvolvimento do esquema de abandono e na nossa concepção do transtorno de personalidade borderline” (Young, 1988). Esquema de Abandono/Instabilidade: a instabilidade ou falta de confiança percebida daqueles disponíveis para apoio e conexão. Fatores familiares que interagem com a predisposição genética ao desenvolvimento de TPB (Young, 1988): 1. O ambiente familiar é inseguro e instável. 2. O ambiente familiar é </a:t>
            </a:r>
            <a:r>
              <a:rPr lang="pt-BR" dirty="0" err="1"/>
              <a:t>privador</a:t>
            </a:r>
            <a:r>
              <a:rPr lang="pt-B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98102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7910C6-D974-4C9C-B470-3A1AE4AA0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BOWLBY COMPREENDE O INSTINTO NA CIÊNCIA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200823-863D-4F91-8A74-2F531CC25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Jeffrey Young Criador da Terapia Focada nos Esquemas. Considerada um acréscimo à Terapia Cognitivo-Comportamental tradicional idealizada por Aaron Beck, a Terapia Focada nos Esquemas integra elementos da própria Terapia Cognitiva, da Terapia Comportamental, das abordagens psicodinâmicas, da Teoria do Apego e da Gestalt terapia, dentre outras. </a:t>
            </a:r>
          </a:p>
        </p:txBody>
      </p:sp>
    </p:spTree>
    <p:extLst>
      <p:ext uri="{BB962C8B-B14F-4D97-AF65-F5344CB8AC3E}">
        <p14:creationId xmlns:p14="http://schemas.microsoft.com/office/powerpoint/2010/main" val="120884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0ED83-FDB9-49C2-878A-CF12AB56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FORMAS PATOLÓGICAS DE VÍNCULO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CDD515-53AD-4650-BC55-20F80F51A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1-LIGAÇÃO ANSIOSA: CARACTERIZADA POR UMA FORMA EXAGERADA DE BUSCAR AMOR E APOIO, QUE EM NÍVEIS EXTREMOS, SE EXPRESSAM ATRAVÉS DE SUICÍDIO,SINTOMAS DE CONVERSÃO, ANEROXIA E HIPOCONDRIA.</a:t>
            </a:r>
          </a:p>
          <a:p>
            <a:r>
              <a:rPr lang="pt-BR" dirty="0"/>
              <a:t>2-AUTOCONFIANÇA COMPULSIVA: EM VEZ DE BUSCAR AMOR E O CUIDADO DOS OUTROS, A PESSOA PROCURA FAZER TUDO POR SI MESMA, MESMO NAS CONDIÇÕES DIFÍCEIS</a:t>
            </a:r>
          </a:p>
          <a:p>
            <a:r>
              <a:rPr lang="pt-BR" dirty="0"/>
              <a:t>3-SOLICITUDE COMPULSIVA: TEM A TENDÊNCIA DE DESEMPENHAR O PAPEL DE CUIDADOR MAS EVITA SER CUIDADO.</a:t>
            </a:r>
          </a:p>
        </p:txBody>
      </p:sp>
    </p:spTree>
    <p:extLst>
      <p:ext uri="{BB962C8B-B14F-4D97-AF65-F5344CB8AC3E}">
        <p14:creationId xmlns:p14="http://schemas.microsoft.com/office/powerpoint/2010/main" val="3625293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615EC0-8182-4D31-9245-36DDDDDF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LIDAR COM A ANSIEDADE ?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62AC697E-FC89-4507-865C-ED06BE8FA4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18100" y="1354579"/>
            <a:ext cx="6281738" cy="4145666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5BC7AB9-6D1F-4AF0-9FA8-543F73A774CF}"/>
              </a:ext>
            </a:extLst>
          </p:cNvPr>
          <p:cNvSpPr txBox="1"/>
          <p:nvPr/>
        </p:nvSpPr>
        <p:spPr>
          <a:xfrm>
            <a:off x="5118100" y="5500245"/>
            <a:ext cx="6281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3" tooltip="https://fredywander.blogspot.com/2017/09/neurociencia-tag-transtorno-de.html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4" tooltip="https://creativecommons.org/licenses/by-nd/3.0/"/>
              </a:rPr>
              <a:t>CC BY-ND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3162842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69DD5E-AAF9-4FBD-927A-9026657F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APEGO NÃO SEGURO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35C8F31-2CED-4C03-B40F-F7D18A05C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ambiente familiar é demasiado punitivo e rejeitador. O ambiente familiar impõe subjugação. </a:t>
            </a:r>
          </a:p>
        </p:txBody>
      </p:sp>
    </p:spTree>
    <p:extLst>
      <p:ext uri="{BB962C8B-B14F-4D97-AF65-F5344CB8AC3E}">
        <p14:creationId xmlns:p14="http://schemas.microsoft.com/office/powerpoint/2010/main" val="589743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21BEF5-11C6-4DA7-B4E7-9302E5CC0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 ESQUEMA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B5364-824F-4FCA-B220-945CD3770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Esquema Inicial </a:t>
            </a:r>
            <a:r>
              <a:rPr lang="pt-BR" dirty="0" err="1"/>
              <a:t>Desadaptativo</a:t>
            </a:r>
            <a:r>
              <a:rPr lang="pt-BR" dirty="0"/>
              <a:t> (EID) “Um tema ou padrão amplo, difuso; formado por memórias, emoções e sensações corporais; relacionado a si próprio ou aos relacionamentos com outras pessoas; desenvolvido durante a infância ou adolescência; elaborado ao longo da vida do indivíduo; disfuncional em nível significativo (...) São padrões emocionais e cognitivos </a:t>
            </a:r>
            <a:r>
              <a:rPr lang="pt-BR" dirty="0" err="1"/>
              <a:t>autoderrotistas</a:t>
            </a:r>
            <a:r>
              <a:rPr lang="pt-BR" dirty="0"/>
              <a:t> iniciados em nosso desenvolvimento desde cedo e repetidos ao longo da vida” (Young, </a:t>
            </a:r>
            <a:r>
              <a:rPr lang="pt-BR" dirty="0" err="1"/>
              <a:t>Klosko</a:t>
            </a:r>
            <a:r>
              <a:rPr lang="pt-BR" dirty="0"/>
              <a:t> &amp; </a:t>
            </a:r>
            <a:r>
              <a:rPr lang="pt-BR" dirty="0" err="1"/>
              <a:t>Weishaar</a:t>
            </a:r>
            <a:r>
              <a:rPr lang="pt-BR" dirty="0"/>
              <a:t>, 2008) TERAPIA DO ESQUEMA </a:t>
            </a:r>
          </a:p>
        </p:txBody>
      </p:sp>
    </p:spTree>
    <p:extLst>
      <p:ext uri="{BB962C8B-B14F-4D97-AF65-F5344CB8AC3E}">
        <p14:creationId xmlns:p14="http://schemas.microsoft.com/office/powerpoint/2010/main" val="2175859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46B58-0C68-49C1-9DA1-4646A6488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TERAPIA DO ESQUEMA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23D1C41-6070-4DD8-B435-BB5DE05C1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noção de esquema implica na consideração da forma como a criança lida com as situações com que ela se depara ao longo do seu desenvolvimento. Tais situações se referem à capacidade da criança, e do seu meio, de suprir necessidades básicas como: segurança, previsibilidade, amor, nutrição, atenção, aceitação, empatia, proteção, validação de sentimentos e necessidades. TERAPIA DO ESQUEMA </a:t>
            </a:r>
          </a:p>
        </p:txBody>
      </p:sp>
    </p:spTree>
    <p:extLst>
      <p:ext uri="{BB962C8B-B14F-4D97-AF65-F5344CB8AC3E}">
        <p14:creationId xmlns:p14="http://schemas.microsoft.com/office/powerpoint/2010/main" val="2629619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08572-ACB2-4E73-B2FF-B739A994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VÍNCULO AFETIVO CURA E ESTRUTURA 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F13D8EC5-100A-4768-8269-2EB7467EF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39594" y="1655762"/>
            <a:ext cx="5238750" cy="3543300"/>
          </a:xfr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6CCF2CB-F929-49A7-B448-A23DCF5F174E}"/>
              </a:ext>
            </a:extLst>
          </p:cNvPr>
          <p:cNvSpPr txBox="1"/>
          <p:nvPr/>
        </p:nvSpPr>
        <p:spPr>
          <a:xfrm>
            <a:off x="5639594" y="5199062"/>
            <a:ext cx="5238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3" tooltip="http://www.orientacionriojabaja.info/vinculo_apego/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4" tooltip="https://creativecommons.org/licenses/by-nc/3.0/"/>
              </a:rPr>
              <a:t>CC BY-NC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216057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553E8-D2B9-44DC-910C-E78E87F6A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SÃO AS BASES SOBRE VÍNCULOS AFETIVOS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BD6B04-901D-44D4-9B7F-455D984F2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John </a:t>
            </a:r>
            <a:r>
              <a:rPr lang="pt-BR" dirty="0" err="1"/>
              <a:t>Bowlby</a:t>
            </a:r>
            <a:r>
              <a:rPr lang="pt-BR" dirty="0"/>
              <a:t> (1907-1990) Nasceu em Londres em 1907 e faleceu em 1990 • Como estudante de Medicina, trabalhou com jovens infratores, quando percebe o efeito da separação dos pais no desenvolvimento desses jovens. • Formado em Medicina (era psiquiatra), se interessava por psicologia infantil, via Psicanálise. • Como psicanalista, formado pelo Instituto Britânico de Psicanálise, supervisionado por Melanie Klein, mesmo assim desafia alguns dos dogmas freudianos (real x fantasia inconsciente). • Pesquisador, seu foco é a conexão entre separação e patologia, mas ainda explica seus achados em termos freudianos. </a:t>
            </a:r>
          </a:p>
        </p:txBody>
      </p:sp>
    </p:spTree>
    <p:extLst>
      <p:ext uri="{BB962C8B-B14F-4D97-AF65-F5344CB8AC3E}">
        <p14:creationId xmlns:p14="http://schemas.microsoft.com/office/powerpoint/2010/main" val="26900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AE0236-EE94-4537-90E5-0EF898DC2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O EFEITO DO ROMPIMENTO DESSES VÍNCULOS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4FFBD8-B639-4650-BBD4-470A9456E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Fundamentos •Em 1949, </a:t>
            </a:r>
            <a:r>
              <a:rPr lang="pt-BR" dirty="0" err="1"/>
              <a:t>Bowlby</a:t>
            </a:r>
            <a:r>
              <a:rPr lang="pt-BR" dirty="0"/>
              <a:t> desenvolveu um relatório sobre as necessidades psiquiátricas das muitas crianças desabrigadas que haviam sido órfãs por causa da Segunda Guerra Mundial. •A pesquisa que </a:t>
            </a:r>
            <a:r>
              <a:rPr lang="pt-BR" dirty="0" err="1"/>
              <a:t>Bowlby</a:t>
            </a:r>
            <a:r>
              <a:rPr lang="pt-BR" dirty="0"/>
              <a:t> fez baseou-se não só em seus próprios estudos anteriores, mas também na colaboração com um novo colega, James Robertson, que começou em 1948. •Além disso, Mary </a:t>
            </a:r>
            <a:r>
              <a:rPr lang="pt-BR" dirty="0" err="1"/>
              <a:t>Ainsworth</a:t>
            </a:r>
            <a:r>
              <a:rPr lang="pt-BR" dirty="0"/>
              <a:t> foi admitida na Clínica </a:t>
            </a:r>
            <a:r>
              <a:rPr lang="pt-BR" dirty="0" err="1"/>
              <a:t>Tavistock</a:t>
            </a:r>
            <a:r>
              <a:rPr lang="pt-BR" dirty="0"/>
              <a:t>, em 1950, a fim de ajudar </a:t>
            </a:r>
            <a:r>
              <a:rPr lang="pt-BR" dirty="0" err="1"/>
              <a:t>Bowlby</a:t>
            </a:r>
            <a:r>
              <a:rPr lang="pt-BR" dirty="0"/>
              <a:t> com a sua investigação. </a:t>
            </a:r>
          </a:p>
        </p:txBody>
      </p:sp>
    </p:spTree>
    <p:extLst>
      <p:ext uri="{BB962C8B-B14F-4D97-AF65-F5344CB8AC3E}">
        <p14:creationId xmlns:p14="http://schemas.microsoft.com/office/powerpoint/2010/main" val="127596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F958A0-CED2-4733-A013-D811B1A25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AS EMOÇÕES HUMANAS MAIS INTENSAS SURGEM DURANTE A FORMAÇÃO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01F4D6-7ADC-4A17-8F9F-045F3109F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Comportamentos de Apego  Condutas inatas exibidas pelo bebê, que promovem a manutenção ou o estabelecimento da proximidade com o cuidador principal, em geral a mãe.  O repertório de respostas do comportamento de apego inclui chorar, estabelecer contato visual, agarrar-se, aconchegar-se e sorrir. </a:t>
            </a:r>
          </a:p>
        </p:txBody>
      </p:sp>
    </p:spTree>
    <p:extLst>
      <p:ext uri="{BB962C8B-B14F-4D97-AF65-F5344CB8AC3E}">
        <p14:creationId xmlns:p14="http://schemas.microsoft.com/office/powerpoint/2010/main" val="45006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FFA28D-CA22-43EE-96CB-9FFBA5CDD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MANUTENÇÃO,</a:t>
            </a:r>
            <a:br>
              <a:rPr lang="pt-BR" dirty="0"/>
            </a:br>
            <a:r>
              <a:rPr lang="pt-BR" dirty="0"/>
              <a:t>ROMPIMENTO OU RENOVAÇÃO DE VÍNCULOS EMOCIONAIS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0B723D-91A4-4C18-B8E2-BCE44D0C7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Características do Comportamento de Apego Especificidade. A ligação persiste por grande parte do ciclo vital. Envolvimento emocional. Desenvolvimento ao longo da vida do ser. Aprendizagem. Organização. Função biológica. </a:t>
            </a:r>
          </a:p>
        </p:txBody>
      </p:sp>
    </p:spTree>
    <p:extLst>
      <p:ext uri="{BB962C8B-B14F-4D97-AF65-F5344CB8AC3E}">
        <p14:creationId xmlns:p14="http://schemas.microsoft.com/office/powerpoint/2010/main" val="4156711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C764AF-B8A4-4CFD-87B8-37E6D48B0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FORMA UMA BASE SEGURA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1FA5CE-EA05-44F0-9E2F-07F16C5FB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 apego: •A capacidade de discriminar e responder ao objeto de apego é diferenciada (base segura). •Há preferência pela figura de apoio (proximidade, busca e manutenção da proximidade). •A resposta à separação da reunião com a figura de apego é diferente das respostas a outros indivíduos. </a:t>
            </a:r>
          </a:p>
        </p:txBody>
      </p:sp>
    </p:spTree>
    <p:extLst>
      <p:ext uri="{BB962C8B-B14F-4D97-AF65-F5344CB8AC3E}">
        <p14:creationId xmlns:p14="http://schemas.microsoft.com/office/powerpoint/2010/main" val="392712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6F2402-9D03-45F1-AC23-D0C4C8D29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O MODO COMO OS PAIS LIDAM COM SEUS FILHOS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D390D2-1D97-4CB3-B5F5-4B0D122F4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Base segura - É a confiança que o indivíduo tem numa figura particular, protetora e de apoio, que está disponível e é acessível, e a partir da qual se pode fazer uma exploração coparticipada. &gt;&gt; O comportamento de apego será eliciado quando o bebê estiver assustado, cansado, com fome ou sob estresse, levando-o a emitir sinais que podem desencadear a aproximação e a motivação do cuidador. Base segura do comportamento de apego </a:t>
            </a:r>
          </a:p>
        </p:txBody>
      </p:sp>
    </p:spTree>
    <p:extLst>
      <p:ext uri="{BB962C8B-B14F-4D97-AF65-F5344CB8AC3E}">
        <p14:creationId xmlns:p14="http://schemas.microsoft.com/office/powerpoint/2010/main" val="65378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A61C71-7D2B-4666-A750-500F1B2F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VAI INFLUENCIAR A FORMA COMO ESTES IRÃO SE VINCULAR NO FUTURO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4E35873-E2A7-4111-9F7D-B27AD6621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comportamento de apego traz segurança e conforto e possibilita o desenvolvimento do comportamento de exploração - a partir da principal figura de apego. &gt;&gt; Quando uma pessoa está apegada, ela tem um sentimento de segurança e conforto na presença do outro e pode usá-lo como uma “base segura”, a partir da qual explora o resto do mundo. Base segura do comportamento de apego </a:t>
            </a:r>
          </a:p>
        </p:txBody>
      </p:sp>
    </p:spTree>
    <p:extLst>
      <p:ext uri="{BB962C8B-B14F-4D97-AF65-F5344CB8AC3E}">
        <p14:creationId xmlns:p14="http://schemas.microsoft.com/office/powerpoint/2010/main" val="324265577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40</TotalTime>
  <Words>1774</Words>
  <Application>Microsoft Office PowerPoint</Application>
  <PresentationFormat>Widescreen</PresentationFormat>
  <Paragraphs>52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9" baseType="lpstr">
      <vt:lpstr>Calibri Light</vt:lpstr>
      <vt:lpstr>Rockwell</vt:lpstr>
      <vt:lpstr>Wingdings</vt:lpstr>
      <vt:lpstr>Atlas</vt:lpstr>
      <vt:lpstr>TERAPIA DOS ESQUEMAS TEORIA DO APEGO</vt:lpstr>
      <vt:lpstr>BOWLBY COMPREENDE O INSTINTO NA CIÊNCIA</vt:lpstr>
      <vt:lpstr>SÃO AS BASES SOBRE VÍNCULOS AFETIVOS</vt:lpstr>
      <vt:lpstr>O EFEITO DO ROMPIMENTO DESSES VÍNCULOS </vt:lpstr>
      <vt:lpstr>AS EMOÇÕES HUMANAS MAIS INTENSAS SURGEM DURANTE A FORMAÇÃO </vt:lpstr>
      <vt:lpstr>MANUTENÇÃO, ROMPIMENTO OU RENOVAÇÃO DE VÍNCULOS EMOCIONAIS</vt:lpstr>
      <vt:lpstr>A FORMA UMA BASE SEGURA</vt:lpstr>
      <vt:lpstr>O MODO COMO OS PAIS LIDAM COM SEUS FILHOS</vt:lpstr>
      <vt:lpstr>VAI INFLUENCIAR A FORMA COMO ESTES IRÃO SE VINCULAR NO FUTURO</vt:lpstr>
      <vt:lpstr>PROBLEMAS NO VÍNCULO AFETIVO POR RUPTURAS PODEM ORIGINAR</vt:lpstr>
      <vt:lpstr>PERTUBAÇÕES EMOCIONAIS </vt:lpstr>
      <vt:lpstr>CORRELAÇÃO ENTRE VÍNCULOS AFETIVOS DESFEITOS E TRANSTORNO DE PERSONALIDADE</vt:lpstr>
      <vt:lpstr>DEPRESSÃO E CONDUTA  SUICIDA</vt:lpstr>
      <vt:lpstr>PADROES DISFUNCIONAIS DE RELAÇÃO PARENTAL </vt:lpstr>
      <vt:lpstr>PROMOVEM ANSIEDADE, RAIVA,RESSENTIMENTO,INIBIÇÃO NA EXPRESSSÃO DAS EMOÇÕES</vt:lpstr>
      <vt:lpstr>APEGO SEGURO</vt:lpstr>
      <vt:lpstr>APEGO SEGURO</vt:lpstr>
      <vt:lpstr>APEGOS NÃO SEGUROS </vt:lpstr>
      <vt:lpstr>APEGO NÃO SEGURO</vt:lpstr>
      <vt:lpstr>FORMAS PATOLÓGICAS DE VÍNCULO</vt:lpstr>
      <vt:lpstr>COMO LIDAR COM A ANSIEDADE ?</vt:lpstr>
      <vt:lpstr>APEGO NÃO SEGURO</vt:lpstr>
      <vt:lpstr>TERAPIA DO ESQUEMA</vt:lpstr>
      <vt:lpstr>TERAPIA DO ESQUEMA</vt:lpstr>
      <vt:lpstr>O VÍNCULO AFETIVO CURA E ESTRUTURA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7</cp:revision>
  <dcterms:created xsi:type="dcterms:W3CDTF">2021-08-05T23:01:28Z</dcterms:created>
  <dcterms:modified xsi:type="dcterms:W3CDTF">2021-08-06T00:05:51Z</dcterms:modified>
</cp:coreProperties>
</file>