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diatriabasadaenpruebas.com/2013/03/cine-y-pediatria-165-el-abandono-de-un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BAAC89-BA9B-42AB-8373-B206CCACF1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791" y="3428999"/>
            <a:ext cx="8227029" cy="2998306"/>
          </a:xfrm>
        </p:spPr>
        <p:txBody>
          <a:bodyPr>
            <a:normAutofit fontScale="90000"/>
          </a:bodyPr>
          <a:lstStyle/>
          <a:p>
            <a:r>
              <a:rPr lang="pt-BR" dirty="0"/>
              <a:t>TERAPIA DOS ESQUEMAS</a:t>
            </a:r>
            <a:br>
              <a:rPr lang="pt-BR" dirty="0"/>
            </a:br>
            <a:r>
              <a:rPr lang="pt-BR" dirty="0"/>
              <a:t>Psicóloga Me. Mirian </a:t>
            </a:r>
            <a:r>
              <a:rPr lang="pt-BR" dirty="0" err="1"/>
              <a:t>Exel</a:t>
            </a:r>
            <a:br>
              <a:rPr lang="pt-BR" dirty="0"/>
            </a:b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959A6D3-486A-4AD6-9B3C-6E151CDD11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GRUPO DE ESTUDO </a:t>
            </a:r>
          </a:p>
        </p:txBody>
      </p:sp>
    </p:spTree>
    <p:extLst>
      <p:ext uri="{BB962C8B-B14F-4D97-AF65-F5344CB8AC3E}">
        <p14:creationId xmlns:p14="http://schemas.microsoft.com/office/powerpoint/2010/main" val="265671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61885-F900-43B5-8D56-8012D0F96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  como ajudar o paciente a ressignificar o esquema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8C1B937-B245-4121-9C02-30724C8A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3270" y="2052116"/>
            <a:ext cx="8926869" cy="4805884"/>
          </a:xfrm>
        </p:spPr>
        <p:txBody>
          <a:bodyPr>
            <a:normAutofit fontScale="85000" lnSpcReduction="10000"/>
          </a:bodyPr>
          <a:lstStyle/>
          <a:p>
            <a:r>
              <a:rPr lang="pt-BR" dirty="0"/>
              <a:t>Tentamos ajudar os pacientes a trocar, passando de um modo disfuncional a um modo funcional, como parte do processo de “cura” do esquema.</a:t>
            </a:r>
          </a:p>
          <a:p>
            <a:r>
              <a:rPr lang="pt-BR" dirty="0"/>
              <a:t> Buscamos sempre responder : neste momento, que conjunto de esquemas ou operações de esquema o paciente está? Como flexibilizar colaborativamente? Que este esquema visa evitar de sofrimento?  Enquanto os pacientes acreditarem que seus esquemas são válidos, não conseguirão mudar e continuarão a manter visões distorcidas acerca deles próprios e dos outros. Os pacientes aprendem a construir uma argumentação contrária ao esquema, refutando sua validade em nível racional, listando todas as evidências ao longo da vida que comprovam e as que não comprovam o esquema, e então terapeuta e paciente avaliam as evidências.</a:t>
            </a:r>
          </a:p>
          <a:p>
            <a:r>
              <a:rPr lang="pt-BR" dirty="0"/>
              <a:t> Após o exercício, terapeuta e paciente resumem a argumentação contrária ao esquema em um cartão que elaboram juntos. Os pacientes levam consigo esses cartões e os leem com frequência, sobretudo quando enfrentam gatilhos ativadores do esquema. </a:t>
            </a:r>
          </a:p>
        </p:txBody>
      </p:sp>
    </p:spTree>
    <p:extLst>
      <p:ext uri="{BB962C8B-B14F-4D97-AF65-F5344CB8AC3E}">
        <p14:creationId xmlns:p14="http://schemas.microsoft.com/office/powerpoint/2010/main" val="364278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7F6649-47BC-492F-A4A8-7F8AE80AD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TERAPIA DOS ESQUEMAS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C106711-CCB2-4F51-9B2B-515DF6A56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400" dirty="0"/>
              <a:t>Terapia do Esquema O que é? • A Terapia do Esquema é uma proposta de terapia inovadora e integradora desenvolvida por Jeffrey Young(1994), que amplia significativamente os tratamentos e conceitos cognitivo-comportamentais tradicionais; • A proposta da Terapia do Esquema (TE) de Jeffrey Young é justamente aperfeiçoar a terapia, a Psicodinâmica, conceitos da teoria do apego além, é claro, da própria teoria cognitiva tradicional proposta por Aaron Beck e seguidores. </a:t>
            </a:r>
          </a:p>
        </p:txBody>
      </p:sp>
    </p:spTree>
    <p:extLst>
      <p:ext uri="{BB962C8B-B14F-4D97-AF65-F5344CB8AC3E}">
        <p14:creationId xmlns:p14="http://schemas.microsoft.com/office/powerpoint/2010/main" val="245016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EA4BC0-BC62-4291-BEB3-2C982FA84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TERAPIA DOS ESQUEMAS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F0F688E-3813-4F90-B27B-C1250922C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/>
              <a:t>Definição do termo “Esquema” • Esquema, em termos gerais, é uma estrutura, uma armação ou uma conformação; • Em Kant, esquema é uma concepção comum a todos os membros de uma classe; • Na Psicologia Cognitiva, esquema é qualquer princípio organizativo amplo que um indivíduo use para entender a própria experiência de vida.</a:t>
            </a:r>
          </a:p>
        </p:txBody>
      </p:sp>
    </p:spTree>
    <p:extLst>
      <p:ext uri="{BB962C8B-B14F-4D97-AF65-F5344CB8AC3E}">
        <p14:creationId xmlns:p14="http://schemas.microsoft.com/office/powerpoint/2010/main" val="3335057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9F9EDF-4B61-4A1F-91F5-D72A58E91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TERAPIA DOS ESQUEMAS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AA848CD-9E08-4D7D-AE8E-BFDE2E95B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dirty="0"/>
              <a:t>Enfoque da Terapia do Esquema • Seu enfoque mescla elementos das escolas cognitivo- comportamentais, da teoria do apego, da </a:t>
            </a:r>
            <a:r>
              <a:rPr lang="pt-BR" dirty="0" err="1"/>
              <a:t>gestalt</a:t>
            </a:r>
            <a:r>
              <a:rPr lang="pt-BR" dirty="0"/>
              <a:t>, de relações objetais, construtivista e psicanalítica em um modelo conceitual e de tratamento rico e unificador. • Enquanto que a terapia cognitivo-comportamental tradicional seria orientada para o aqui e o agora, incluindo o estabelecimento de metas e tarefas e atingindo níveis mais superficiais da estrutura da personalidade do indivíduo, a Terapia do Esquema, teria um foco no desenvolvimento e na manutenção dos esquemas, especialmente os formados na primeira infância. </a:t>
            </a:r>
          </a:p>
        </p:txBody>
      </p:sp>
    </p:spTree>
    <p:extLst>
      <p:ext uri="{BB962C8B-B14F-4D97-AF65-F5344CB8AC3E}">
        <p14:creationId xmlns:p14="http://schemas.microsoft.com/office/powerpoint/2010/main" val="1072207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A90FC5-115C-42D5-9224-BE6A84F91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TERAPIA DOS ESQUEMAS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61D4AB-9514-410A-A68A-0CD6173F3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Características da Terapia do Esquema • Pode ser breve, de médio ou longo prazo; • Enfatiza a investigação das origens infantis e adolescentes dos problemas psicológicos, as técnicas emotivas, a relação terapeuta-paciente e aos estilos </a:t>
            </a:r>
            <a:r>
              <a:rPr lang="pt-BR" dirty="0" err="1"/>
              <a:t>desadaptativos</a:t>
            </a:r>
            <a:r>
              <a:rPr lang="pt-BR" dirty="0"/>
              <a:t> de enfrentamento; • Trata muitos transtornos dos Eixos 1 e 2; • Pode ser aplicada em conjunto com outras modalidades de terapia e medicação psicotrópica; • Através da “recuperação parental limitada”, o terapeuta fornece a muitos pacientes um antídoto parcial das necessidades que não foram atendidas adequadamente na infância. </a:t>
            </a:r>
          </a:p>
        </p:txBody>
      </p:sp>
    </p:spTree>
    <p:extLst>
      <p:ext uri="{BB962C8B-B14F-4D97-AF65-F5344CB8AC3E}">
        <p14:creationId xmlns:p14="http://schemas.microsoft.com/office/powerpoint/2010/main" val="1617987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CD8F5-61FD-404B-869D-947D69197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SE FORMAM OS ESQUEMA?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7817040-E294-434F-A2FD-83584E3F4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Conceitos: Esquemas </a:t>
            </a:r>
            <a:r>
              <a:rPr lang="pt-BR" dirty="0" err="1"/>
              <a:t>Desadaptativos</a:t>
            </a:r>
            <a:r>
              <a:rPr lang="pt-BR" dirty="0"/>
              <a:t> Remotos(EDR) ou Precoces • </a:t>
            </a:r>
          </a:p>
          <a:p>
            <a:r>
              <a:rPr lang="pt-BR" dirty="0"/>
              <a:t>Desde o nascimento, Possuímos necessidades emocionais precoces(vínculos seguros, base estável, previsibilidade, amor, carinho, atenção, aceitação, elogio, empatia e limites realistas) para que se desenvolva e estabeleça relações saudáveis; • Uma combinação de fatores de temperamento e de necessidades emocionais não satisfeitas levam ao estabelecimento dos esquemas desadaptados; • Os EDR ou precoces são padrões emocionais e cognitivos </a:t>
            </a:r>
            <a:r>
              <a:rPr lang="pt-BR" dirty="0" err="1"/>
              <a:t>autoderrotistas</a:t>
            </a:r>
            <a:r>
              <a:rPr lang="pt-BR" dirty="0"/>
              <a:t>, iniciados em nosso desenvolvimento desde cedo e repetidos ao longo da vida.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411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4A36A4-9F16-473F-AD95-32FC7477D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As cinco necessidades emocionais do ser humano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C52A1AD-1346-4D79-AC0C-C1F9E9971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 Young postula cinco necessidades emocionais fundamentais para os seres humanos:</a:t>
            </a:r>
          </a:p>
          <a:p>
            <a:r>
              <a:rPr lang="pt-BR" dirty="0"/>
              <a:t>1-Vínculos seguros com outros indivíduos (inclui segurança, estabilidade, cuidado e aceitação)</a:t>
            </a:r>
          </a:p>
          <a:p>
            <a:r>
              <a:rPr lang="pt-BR" dirty="0"/>
              <a:t> 2-Autonomia, competência e sentido de identidade</a:t>
            </a:r>
          </a:p>
          <a:p>
            <a:r>
              <a:rPr lang="pt-BR" dirty="0"/>
              <a:t>3- Liberdade de expressão, Necessidade s e emoções válidas</a:t>
            </a:r>
          </a:p>
          <a:p>
            <a:r>
              <a:rPr lang="pt-BR" dirty="0"/>
              <a:t>4-Limites realistas e autocontrole. </a:t>
            </a:r>
          </a:p>
          <a:p>
            <a:r>
              <a:rPr lang="pt-BR" dirty="0"/>
              <a:t>5-Espontaneidade e lazer</a:t>
            </a:r>
          </a:p>
        </p:txBody>
      </p:sp>
    </p:spTree>
    <p:extLst>
      <p:ext uri="{BB962C8B-B14F-4D97-AF65-F5344CB8AC3E}">
        <p14:creationId xmlns:p14="http://schemas.microsoft.com/office/powerpoint/2010/main" val="2710563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20E15C-4ABC-4CE1-A6D6-93525F07D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862" y="808056"/>
            <a:ext cx="8370278" cy="1077229"/>
          </a:xfrm>
        </p:spPr>
        <p:txBody>
          <a:bodyPr>
            <a:normAutofit fontScale="90000"/>
          </a:bodyPr>
          <a:lstStyle/>
          <a:p>
            <a:r>
              <a:rPr lang="pt-BR" dirty="0"/>
              <a:t>Experiências nocivas que estimulam a aquisição de esquema </a:t>
            </a:r>
            <a:r>
              <a:rPr lang="pt-BR" dirty="0" err="1"/>
              <a:t>desadaptativo</a:t>
            </a:r>
            <a:r>
              <a:rPr lang="pt-BR" dirty="0"/>
              <a:t> remoto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E173E19-34F7-418F-97FD-48AA68D02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Young apresenta  quatro tipos de experiência no início da vida que estimulam a aquisição de esquemas. </a:t>
            </a:r>
          </a:p>
          <a:p>
            <a:r>
              <a:rPr lang="pt-BR" dirty="0"/>
              <a:t>1-Frustração nociva de necessidade. – quando criança passa por poucas experiências boas. - ambiente carece de sensações importantes  estabilidade. Compreensão e amor.2-</a:t>
            </a:r>
          </a:p>
          <a:p>
            <a:r>
              <a:rPr lang="pt-BR" dirty="0"/>
              <a:t>2- Traumatização e vitimização. – causa-se um dano ou ele se transforma em vítima e desenvolve esquemas como : desconfiança/abuso, defectividade/vergonha ou vulnerabilidade ao dano. </a:t>
            </a:r>
          </a:p>
          <a:p>
            <a:r>
              <a:rPr lang="pt-BR" dirty="0"/>
              <a:t>3-A criança passa grande quantidade de experiências boas: os pais proporcionam em demasia algo que moderadamente, seria saudável.</a:t>
            </a:r>
          </a:p>
          <a:p>
            <a:r>
              <a:rPr lang="pt-BR" dirty="0"/>
              <a:t>4- Internalização ou identificação seletiva com pessoas importantes. </a:t>
            </a:r>
          </a:p>
        </p:txBody>
      </p:sp>
    </p:spTree>
    <p:extLst>
      <p:ext uri="{BB962C8B-B14F-4D97-AF65-F5344CB8AC3E}">
        <p14:creationId xmlns:p14="http://schemas.microsoft.com/office/powerpoint/2010/main" val="3035010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629114-007A-4D3A-AD4D-8017F14F1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Esquema de Abandono</a:t>
            </a: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2704020C-0097-4005-852F-43D5923705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611808" y="2052638"/>
            <a:ext cx="8546522" cy="3997325"/>
          </a:xfr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F6F8BFE-E368-4235-98FF-26FE052F5E9D}"/>
              </a:ext>
            </a:extLst>
          </p:cNvPr>
          <p:cNvSpPr txBox="1"/>
          <p:nvPr/>
        </p:nvSpPr>
        <p:spPr>
          <a:xfrm>
            <a:off x="2611808" y="6049963"/>
            <a:ext cx="8546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>
                <a:hlinkClick r:id="rId3" tooltip="http://www.pediatriabasadaenpruebas.com/2013/03/cine-y-pediatria-165-el-abandono-de-un.html"/>
              </a:rPr>
              <a:t>Esta Foto</a:t>
            </a:r>
            <a:r>
              <a:rPr lang="pt-BR" sz="900"/>
              <a:t> de Autor Desconhecido está licenciado em </a:t>
            </a:r>
            <a:r>
              <a:rPr lang="pt-BR" sz="900">
                <a:hlinkClick r:id="rId4" tooltip="https://creativecommons.org/licenses/by-nc-sa/3.0/"/>
              </a:rPr>
              <a:t>CC BY-SA-NC</a:t>
            </a:r>
            <a:endParaRPr lang="pt-BR" sz="900"/>
          </a:p>
        </p:txBody>
      </p:sp>
    </p:spTree>
    <p:extLst>
      <p:ext uri="{BB962C8B-B14F-4D97-AF65-F5344CB8AC3E}">
        <p14:creationId xmlns:p14="http://schemas.microsoft.com/office/powerpoint/2010/main" val="3571932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{C2C994C0-92E4-42C9-88B4-B8BFCC80A165}tf16401375</Template>
  <TotalTime>22</TotalTime>
  <Words>837</Words>
  <Application>Microsoft Office PowerPoint</Application>
  <PresentationFormat>Widescreen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5" baseType="lpstr">
      <vt:lpstr>Arial</vt:lpstr>
      <vt:lpstr>MS Shell Dlg 2</vt:lpstr>
      <vt:lpstr>Wingdings</vt:lpstr>
      <vt:lpstr>Wingdings 3</vt:lpstr>
      <vt:lpstr>Madison</vt:lpstr>
      <vt:lpstr>TERAPIA DOS ESQUEMAS Psicóloga Me. Mirian Exel </vt:lpstr>
      <vt:lpstr>TERAPIA DOS ESQUEMAS</vt:lpstr>
      <vt:lpstr>TERAPIA DOS ESQUEMAS </vt:lpstr>
      <vt:lpstr>TERAPIA DOS ESQUEMAS</vt:lpstr>
      <vt:lpstr>TERAPIA DOS ESQUEMAS</vt:lpstr>
      <vt:lpstr>COMO SE FORMAM OS ESQUEMA?</vt:lpstr>
      <vt:lpstr>As cinco necessidades emocionais do ser humano</vt:lpstr>
      <vt:lpstr>Experiências nocivas que estimulam a aquisição de esquema desadaptativo remoto</vt:lpstr>
      <vt:lpstr>Esquema de Abandono</vt:lpstr>
      <vt:lpstr>  como ajudar o paciente a ressignificar o esquema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9</cp:revision>
  <dcterms:created xsi:type="dcterms:W3CDTF">2021-07-31T01:03:29Z</dcterms:created>
  <dcterms:modified xsi:type="dcterms:W3CDTF">2021-08-05T23:55:03Z</dcterms:modified>
</cp:coreProperties>
</file>