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1A56B8B-90F6-41EC-AC37-F033ED2A57FF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1A8EE09-76CC-4000-B080-9F213DA7DC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6812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A983AA-2481-4371-917C-6457CA055053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/>
              <a:t>Clique para editar o texto Mestre</a:t>
            </a:r>
            <a:endParaRPr lang="en-US"/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E40627-AA7D-471F-B5F2-0BF9E4C68EB6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45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 useBgFill="1">
        <p:nvSpPr>
          <p:cNvPr id="10" name="Retângulo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tângulo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tângulo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64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20" name="Espaço Reservado para Data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A97FF641-F313-4AD0-BA92-8145B9101A50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Espaço reservado para o número do slide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D288EE4-F830-4159-BFF9-E721BA7AE0AB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6B8899-C6DA-43D3-8986-CFC20CD4B104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 useBgFill="1">
        <p:nvSpPr>
          <p:cNvPr id="23" name="Retângulo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tângulo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tângulo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64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Conector Reto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0D1A4693-2F41-43D3-BCDB-D5059F2986DB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BBB8AB2-DE16-44F3-8F59-40B18FC602F6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CA5D35-0539-48FA-A753-0871E1ECAF0D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BA371F0-AB78-4B7A-B042-3B5D124F9CC4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E59013-4240-4BCB-9D6D-0402FB62C003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590243F5-F020-403B-84E8-3610E6C6CB4F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 dirty="0"/>
          </a:p>
        </p:txBody>
      </p:sp>
      <p:sp>
        <p:nvSpPr>
          <p:cNvPr id="11" name="Espaço Reservado para o Número do Slide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Espaço reservado para imagem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dirty="0"/>
              <a:t>Clique no ícone para adicionar uma imagem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5D7AD476-FCE1-4F4C-AFD1-546A99681531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tângulo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tângulo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/>
              <a:t>Clique para editar o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643713A-F4DD-4FBD-9DD6-C5B4A339B115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riaqueofilhoeteu.com.br/mae-da-teoria-pratica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malha, mesa, vermelha, coberta&#10;&#10;Descrição gerada automaticamente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64" name="Retângulo 5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65" name="Retângulo 6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630906"/>
          </a:xfrm>
        </p:spPr>
        <p:txBody>
          <a:bodyPr rtlCol="0">
            <a:normAutofit fontScale="90000"/>
          </a:bodyPr>
          <a:lstStyle/>
          <a:p>
            <a:pPr rtl="0"/>
            <a:r>
              <a:rPr lang="pt-BR" sz="4400" dirty="0">
                <a:solidFill>
                  <a:schemeClr val="tx1"/>
                </a:solidFill>
              </a:rPr>
              <a:t>Terapia dos esquemas</a:t>
            </a:r>
            <a:r>
              <a:rPr lang="pt-br" sz="4400" dirty="0">
                <a:solidFill>
                  <a:schemeClr val="tx1"/>
                </a:solidFill>
              </a:rPr>
              <a:t> </a:t>
            </a:r>
            <a:br>
              <a:rPr lang="pt-BR" sz="4400" dirty="0">
                <a:solidFill>
                  <a:schemeClr val="tx1"/>
                </a:solidFill>
              </a:rPr>
            </a:br>
            <a:r>
              <a:rPr lang="pt-BR" sz="4400" dirty="0">
                <a:solidFill>
                  <a:schemeClr val="tx1"/>
                </a:solidFill>
              </a:rPr>
              <a:t>personalidade e temperamento</a:t>
            </a:r>
            <a:endParaRPr lang="pt-br" sz="4400" dirty="0">
              <a:solidFill>
                <a:schemeClr val="tx1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055" y="3990546"/>
            <a:ext cx="4775075" cy="559656"/>
          </a:xfrm>
        </p:spPr>
        <p:txBody>
          <a:bodyPr rtlCol="0">
            <a:normAutofit/>
          </a:bodyPr>
          <a:lstStyle/>
          <a:p>
            <a:pPr rtl="0"/>
            <a:r>
              <a:rPr lang="pt-BR" dirty="0">
                <a:solidFill>
                  <a:schemeClr val="tx1"/>
                </a:solidFill>
              </a:rPr>
              <a:t>P</a:t>
            </a:r>
            <a:r>
              <a:rPr lang="pt-br" dirty="0">
                <a:solidFill>
                  <a:schemeClr val="tx1"/>
                </a:solidFill>
              </a:rPr>
              <a:t>SICÓLOGA Me. Mirian EXEL</a:t>
            </a:r>
          </a:p>
        </p:txBody>
      </p:sp>
    </p:spTree>
    <p:extLst>
      <p:ext uri="{BB962C8B-B14F-4D97-AF65-F5344CB8AC3E}">
        <p14:creationId xmlns:p14="http://schemas.microsoft.com/office/powerpoint/2010/main" val="173669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1418AA-8371-4AA0-B572-B4FCD16FB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 personalidade patológica.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4A9C86-539E-4E72-98FD-DF05E808F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r>
              <a:rPr lang="pt-BR" sz="2800" dirty="0"/>
              <a:t>Verificou-se que o desenvolvimento da personalidade patológica está ligado a eventos traumáticos tais como violência e abuso.</a:t>
            </a:r>
          </a:p>
          <a:p>
            <a:r>
              <a:rPr lang="pt-BR" sz="2800" dirty="0"/>
              <a:t>Os padrões parentais de interação exercem influência na formação da personalidade saudável ou patológica.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FB2091-28A0-408B-B431-5AE00479D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164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A5F281-3EC3-4E9D-914C-03A654482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se formam os traumas?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6CD30B-8075-4D51-9707-5DEE263D0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r>
              <a:rPr lang="pt-BR" sz="2800" dirty="0"/>
              <a:t>No sistema límbico mais a cognição , teremos uma interação entre o cérebro cognitivo e o cérebro emocional e essa dinâmica revela que eventos perturbadores ficam registrados na memória afetiva e são ativados por imagens, sensações corporais e eventos similares ( gatilhos).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8963DB6-D07A-46F2-BD06-6C0A9072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80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F9F203-1AD5-4BB6-A8FF-BCE5EDC3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existe então essa formulação?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C3A304-ED05-4C44-9142-7D9F59F4E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96278"/>
            <a:ext cx="10058400" cy="4256466"/>
          </a:xfrm>
        </p:spPr>
        <p:txBody>
          <a:bodyPr>
            <a:noAutofit/>
          </a:bodyPr>
          <a:lstStyle/>
          <a:p>
            <a:r>
              <a:rPr lang="pt-BR" sz="1800" dirty="0"/>
              <a:t> A homeostase entre o que a pessoa é e como age no ambiente revela a importância das vivências infantis e em interação com seu temperamento revelam a construção de seu self.</a:t>
            </a:r>
          </a:p>
          <a:p>
            <a:r>
              <a:rPr lang="pt-BR" sz="1800" dirty="0"/>
              <a:t>A herança genética revelam as tendências comportamentais ,afetivas e na interação com o ambiente fazemos o contorno de quem nós somos.</a:t>
            </a:r>
          </a:p>
          <a:p>
            <a:r>
              <a:rPr lang="pt-BR" sz="1800" dirty="0"/>
              <a:t>Tem gente que fica pontilhado e por meio da ativação emocional da relação terapêutica de reparação parental por meio do acolhimento, confronto empático e relação simétrica conseguimos ligar os pontos.</a:t>
            </a:r>
          </a:p>
          <a:p>
            <a:r>
              <a:rPr lang="pt-BR" sz="1800" dirty="0"/>
              <a:t>Ás vezes os pacientes vem </a:t>
            </a:r>
            <a:r>
              <a:rPr lang="pt-BR" sz="1800" dirty="0" err="1"/>
              <a:t>emburacados</a:t>
            </a:r>
            <a:r>
              <a:rPr lang="pt-BR" sz="1800" dirty="0"/>
              <a:t> por causa do </a:t>
            </a:r>
            <a:r>
              <a:rPr lang="pt-BR" sz="1800" dirty="0" err="1"/>
              <a:t>emburacamento</a:t>
            </a:r>
            <a:r>
              <a:rPr lang="pt-BR" sz="1800" dirty="0"/>
              <a:t> parental e ficamos num  papel de reparadores de dor emocional como adulto saudável.</a:t>
            </a:r>
          </a:p>
          <a:p>
            <a:endParaRPr lang="pt-BR" sz="1800" dirty="0"/>
          </a:p>
          <a:p>
            <a:r>
              <a:rPr lang="pt-BR" sz="1800" dirty="0"/>
              <a:t>O temperamento vai definir o quanto de afeto a criança vai precisar para ser tornar adulto saudável.</a:t>
            </a:r>
          </a:p>
          <a:p>
            <a:r>
              <a:rPr lang="pt-BR" sz="1800" dirty="0"/>
              <a:t>O adulto saudável é um lugar de representação de saúde.  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4AE6911-35F4-4249-A4D7-49464B921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70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CFA78C-9753-4F64-A104-859753DA2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             CONEXÃO E EMPATIA</a:t>
            </a:r>
            <a:br>
              <a:rPr lang="pt-BR" dirty="0"/>
            </a:br>
            <a:r>
              <a:rPr lang="pt-BR" dirty="0"/>
              <a:t>Na terapia dos esquemas  amor é atenção!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6C40A9CA-6555-42E1-BAEE-3FB2817003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654053" y="2103438"/>
            <a:ext cx="8883893" cy="3849687"/>
          </a:xfrm>
        </p:spPr>
      </p:pic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3E854F-1DA9-40E8-9591-12E877E54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9A8EA18-5C99-4C4E-9F59-B222C5CF4FED}"/>
              </a:ext>
            </a:extLst>
          </p:cNvPr>
          <p:cNvSpPr txBox="1"/>
          <p:nvPr/>
        </p:nvSpPr>
        <p:spPr>
          <a:xfrm>
            <a:off x="1654053" y="5953125"/>
            <a:ext cx="88838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>
                <a:hlinkClick r:id="rId3" tooltip="http://criaqueofilhoeteu.com.br/mae-da-teoria-pratica/"/>
              </a:rPr>
              <a:t>Esta Foto</a:t>
            </a:r>
            <a:r>
              <a:rPr lang="pt-BR" sz="900"/>
              <a:t> de Autor Desconhecido está licenciado em </a:t>
            </a:r>
            <a:r>
              <a:rPr lang="pt-BR" sz="900">
                <a:hlinkClick r:id="rId4" tooltip="https://creativecommons.org/licenses/by-nc-sa/3.0/"/>
              </a:rPr>
              <a:t>CC BY-SA-NC</a:t>
            </a:r>
            <a:endParaRPr lang="pt-BR" sz="900"/>
          </a:p>
        </p:txBody>
      </p:sp>
    </p:spTree>
    <p:extLst>
      <p:ext uri="{BB962C8B-B14F-4D97-AF65-F5344CB8AC3E}">
        <p14:creationId xmlns:p14="http://schemas.microsoft.com/office/powerpoint/2010/main" val="2204190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93ABCC-6796-46F9-8D83-8F10B5C8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se repete está na ordem esquemática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24560E-9254-4DA4-8C77-31DA826A4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000" dirty="0"/>
              <a:t> Em geral a criança vulnerável está na base de todos os esquemas : revela imaturidade no sistema neural</a:t>
            </a:r>
          </a:p>
          <a:p>
            <a:endParaRPr lang="pt-BR" sz="2000" dirty="0"/>
          </a:p>
          <a:p>
            <a:r>
              <a:rPr lang="pt-BR" sz="2000" dirty="0"/>
              <a:t>Na clínica o </a:t>
            </a:r>
            <a:r>
              <a:rPr lang="pt-BR" sz="2000" dirty="0" err="1"/>
              <a:t>terapêuta</a:t>
            </a:r>
            <a:r>
              <a:rPr lang="pt-BR" sz="2000" dirty="0"/>
              <a:t> precisa ser o adulto saudável para modelar o paciente.</a:t>
            </a:r>
          </a:p>
          <a:p>
            <a:endParaRPr lang="pt-BR" sz="2000" dirty="0"/>
          </a:p>
          <a:p>
            <a:r>
              <a:rPr lang="pt-BR" sz="2000" dirty="0"/>
              <a:t>O nosso foco é na evolução pois não podemos ser cúmplices da sintomatologia.</a:t>
            </a:r>
          </a:p>
          <a:p>
            <a:endParaRPr lang="pt-BR" sz="2000" dirty="0"/>
          </a:p>
          <a:p>
            <a:r>
              <a:rPr lang="pt-BR" sz="2000" dirty="0"/>
              <a:t>Podemos atuar por meio da confrontação empática e podemos </a:t>
            </a:r>
            <a:r>
              <a:rPr lang="pt-BR" sz="2000" dirty="0" err="1"/>
              <a:t>autorevelar</a:t>
            </a:r>
            <a:r>
              <a:rPr lang="pt-BR" sz="2000" dirty="0"/>
              <a:t> situações em que superamos modo de atuar disfuncionais e fomos adultos saudáveis.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87E9EC5-D222-481F-ACFD-AD37ED74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72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F8FAF-9BBC-48E0-AC61-11240593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Investigar clinicamente !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126C2DD-2AE4-4945-B572-958104575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1- Qual o entendimento e Compreensão a partir do registro emocional que é indelével </a:t>
            </a:r>
          </a:p>
          <a:p>
            <a:endParaRPr lang="pt-BR" sz="2800" dirty="0"/>
          </a:p>
          <a:p>
            <a:r>
              <a:rPr lang="pt-BR" sz="2800" dirty="0"/>
              <a:t>2- Investigar  GAPS  de memória</a:t>
            </a:r>
          </a:p>
          <a:p>
            <a:endParaRPr lang="pt-BR" sz="2800" dirty="0"/>
          </a:p>
          <a:p>
            <a:r>
              <a:rPr lang="pt-BR" sz="2800" dirty="0"/>
              <a:t>3- O registro emocional que reverbera e pega carona no gatilho !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6E7E7D-E4AA-473C-AC03-C80D2CAE2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146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70D77-3EE6-4F0A-BB62-56DED63B4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		Qual o papel do </a:t>
            </a:r>
            <a:r>
              <a:rPr lang="pt-BR" dirty="0" err="1"/>
              <a:t>terapêuta</a:t>
            </a:r>
            <a:r>
              <a:rPr lang="pt-BR" dirty="0"/>
              <a:t>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4637594-CD64-441D-86DD-E90506EE3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sz="2400" dirty="0"/>
              <a:t>Desenvolver esse adulta saudável para o paciente poder receber o feto que faltou e o terapeuta ser instrumento de vossa paz ! E ajudar para a que a própria pessoa faça a sua reparação.</a:t>
            </a:r>
          </a:p>
          <a:p>
            <a:endParaRPr lang="pt-BR" sz="2400" dirty="0"/>
          </a:p>
          <a:p>
            <a:r>
              <a:rPr lang="pt-BR" sz="2400" dirty="0"/>
              <a:t>Qual é a criança que está atuando e onde ela parou de crescer ?</a:t>
            </a:r>
          </a:p>
          <a:p>
            <a:endParaRPr lang="pt-BR" sz="2400" dirty="0"/>
          </a:p>
          <a:p>
            <a:r>
              <a:rPr lang="pt-BR" sz="2400" dirty="0"/>
              <a:t>O foco é na evolução e crescimento do paciente e sua autonomia .</a:t>
            </a:r>
          </a:p>
          <a:p>
            <a:endParaRPr lang="pt-BR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600E9D5-D87E-400B-9445-B71A951A0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446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E84F51-D270-42FC-9D59-499B8C9A2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COMO VAMOS COMPRENDER PERSONALIDADE NO MODELO CONCEITUAL DA Terapia dos Esquemas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02DB4EB-2E09-48EF-9DCD-991DBAB3D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 </a:t>
            </a:r>
          </a:p>
          <a:p>
            <a:endParaRPr lang="pt-BR" dirty="0"/>
          </a:p>
          <a:p>
            <a:r>
              <a:rPr lang="pt-BR" sz="3200" dirty="0"/>
              <a:t>Para entender personalidade precisamos compreender a dimensão do temperamento.</a:t>
            </a:r>
          </a:p>
          <a:p>
            <a:r>
              <a:rPr lang="pt-BR" sz="3200" dirty="0"/>
              <a:t>O Temperamento é um componente da personalidade.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18C963-BB55-4A56-B48C-B93E90487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790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407B86-2DB0-4CC4-8F9B-CC1C642A1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compreender essas dimensões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0860E6-9920-423B-BAD0-99B814C49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pPr marL="0" indent="0">
              <a:buNone/>
            </a:pPr>
            <a:r>
              <a:rPr lang="pt-BR" sz="2800" dirty="0"/>
              <a:t> A DEFINIÇÃO DE PERSONALIDADE PARA O DSM-V DEMONSTRA QUE É UM PADRÃO DURADOURO DE PERCEBER O MUNDO E PENSAR DENTRO DE UM AMBIENTE.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5F2ECBB-7B76-40F3-9763-2F0767B74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920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339A83-5C35-4C1A-8A4E-85CD6E0AC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SÃO TRAÇOS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D23AFC0-39AB-4FB4-ABD1-C61BFD26E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sz="2800" dirty="0"/>
              <a:t>ELEMENTO QUE SE MANIFESTAM DE FORMA EVIDENTE E RECORRENTE E INFLUENCIAM O RELACIONAMENTO CONSIGO MESMO,COMO O OUTRO E COM  O MUNDO.</a:t>
            </a:r>
          </a:p>
          <a:p>
            <a:r>
              <a:rPr lang="pt-BR" sz="2800" dirty="0"/>
              <a:t>SE OCORRER PREJUÍZOS NO FUNCIONAMENTO E EXPRESSÃO DA PERSONALIDADE E AFETAR NEGATIVAMENTE A SUA EXISTÊNCIA OU A DO OUTRO  PODEREMOS APONTAR COMO UM TRANSTORNO.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8CB34F-25BB-4BB2-999B-4788628EC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1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1484F3-C41A-4398-B371-EB0F85FE6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A TE FEZ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FC17C75-8ABC-4CD5-B6B7-3A5CDFD23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pt-BR" dirty="0"/>
          </a:p>
          <a:p>
            <a:r>
              <a:rPr lang="pt-BR" sz="2800" dirty="0"/>
              <a:t>APROFUNDOU A COMPREENSÃO SOBRE A PERSONALIDADE E COMO A HEREDITARIEDADE( TEMPERAMENTO) INTERFERE NA QUESTÃO DA PERSONALIDADE</a:t>
            </a:r>
            <a:r>
              <a:rPr lang="pt-BR" dirty="0"/>
              <a:t>.</a:t>
            </a:r>
          </a:p>
          <a:p>
            <a:r>
              <a:rPr lang="pt-BR" sz="2800" dirty="0"/>
              <a:t>ÁS VEZES O TEMPERAMENTO FAZ “BARULHO” MAS A APRESENTAÇÃO PARA O SUJEITO NÃO FICA CLARO PARA O SUJEITO E ELE SOFRE SEM ENTENDER E ESCUTAR ESSA DIMENSÃO PSICOFÍSICA</a:t>
            </a:r>
            <a:r>
              <a:rPr lang="pt-BR" dirty="0"/>
              <a:t>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77972CE-8A3B-417A-8E9D-016110102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7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00C48C-D03D-4C8A-B46E-4AD848B86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É A FORMAÇÃO BIOLÓGICA DOS ESQUEMAS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CE8034E-86B5-4FC4-B5F8-9D1BEFEF1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/>
              <a:t>PRECISAMOS COMPREENDER COMO SE ARTICULAM O TEMPERAMENTO, OS PADROES PARENTAIS E AS EXPERIÊNCIAS INFANTIS NA ESTRUTURAÇÃO DA PERSONALIDADE POIS FACILITA O TRABALHO TERAPÊUTICO.</a:t>
            </a:r>
          </a:p>
          <a:p>
            <a:r>
              <a:rPr lang="pt-BR" sz="2400" dirty="0"/>
              <a:t>A INFLUÊNCIA GENÉTICA É RESPONSÁVEL POR 40% DOS TRAÇOS DE PERSONALIDADE .</a:t>
            </a:r>
          </a:p>
          <a:p>
            <a:r>
              <a:rPr lang="pt-BR" sz="2400" dirty="0"/>
              <a:t>O AMBIENTE PODE MANTER.REDUZIR OU INTENSIFICAR O TEMPERAMENTO.</a:t>
            </a:r>
          </a:p>
          <a:p>
            <a:endParaRPr lang="pt-BR" sz="2400" dirty="0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67DFA6-BDBC-4C2F-A407-606A2E551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950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108C6-622A-4207-B278-14960CA73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IMPORTÂNCIA DO TEMPERAMENTO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43C494-899D-4473-A79B-D0228DC95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678" y="2365782"/>
            <a:ext cx="10058400" cy="3849624"/>
          </a:xfrm>
        </p:spPr>
        <p:txBody>
          <a:bodyPr/>
          <a:lstStyle/>
          <a:p>
            <a:endParaRPr lang="pt-BR" dirty="0"/>
          </a:p>
          <a:p>
            <a:r>
              <a:rPr lang="pt-BR" sz="3200" dirty="0"/>
              <a:t>Para Young(2003), o temperamento emocional de uma </a:t>
            </a:r>
          </a:p>
          <a:p>
            <a:r>
              <a:rPr lang="pt-BR" sz="3200" dirty="0"/>
              <a:t>criança terá influência sobre as suas circunstâncias de vida.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16F60D-9B8E-4BA4-8F28-C471225C3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148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D559E0-4831-4103-8F35-1218B81CE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Tipos de temperamento!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E5301DB-0608-4214-8300-C7BB0D59B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 </a:t>
            </a:r>
            <a:r>
              <a:rPr lang="pt-BR" sz="2800" dirty="0"/>
              <a:t>1- Criança ansiosa x calmo ( labilidade x estabilidade)</a:t>
            </a:r>
          </a:p>
          <a:p>
            <a:endParaRPr lang="pt-BR" sz="2800" dirty="0"/>
          </a:p>
          <a:p>
            <a:r>
              <a:rPr lang="pt-BR" sz="2800" dirty="0"/>
              <a:t>2- Criança tímida x sociável</a:t>
            </a:r>
          </a:p>
          <a:p>
            <a:endParaRPr lang="pt-BR" sz="2800" dirty="0"/>
          </a:p>
          <a:p>
            <a:r>
              <a:rPr lang="pt-BR" sz="2800" dirty="0"/>
              <a:t>3- Criança otimista x </a:t>
            </a:r>
            <a:r>
              <a:rPr lang="pt-BR" sz="2800" dirty="0" err="1"/>
              <a:t>distímica</a:t>
            </a:r>
            <a:endParaRPr lang="pt-BR" sz="2800" dirty="0"/>
          </a:p>
          <a:p>
            <a:endParaRPr lang="pt-BR" sz="2800" dirty="0"/>
          </a:p>
          <a:p>
            <a:r>
              <a:rPr lang="pt-BR" sz="2800" dirty="0"/>
              <a:t>4- Criança agressiva x passiva( irritabilidade )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0C9A39-9386-44F7-A7A0-A6A28812E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05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5B6E2E-6D9D-4EE5-B689-19AD70CFB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Temperamento x Ambiente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85F581-9EF3-49EB-8BFD-D7DF1BA8D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Experiências ambientais precoces extremamente favoráveis ou adversas podem alterar o temperamento emocional.</a:t>
            </a:r>
          </a:p>
          <a:p>
            <a:r>
              <a:rPr lang="pt-BR" sz="2800" dirty="0"/>
              <a:t> </a:t>
            </a:r>
            <a:r>
              <a:rPr lang="pt-BR" sz="2800" dirty="0" err="1"/>
              <a:t>Ex</a:t>
            </a:r>
            <a:r>
              <a:rPr lang="pt-BR" sz="2800" dirty="0"/>
              <a:t> : Uma criança sociável poderá se sentir retraída frente um ambiente rejeitador, do mesmo modo que uma criança tímida poderá se tornar mais sociável diante de um ambiente familiar amoroso e acolhedor ( Young, 2003).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A30AF4-B594-486F-BBA8-D76EB9A8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E62EC5-0DC6-4A78-BB05-D67BCA50AA36}" type="datetime1">
              <a:rPr lang="pt-BR" smtClean="0"/>
              <a:t>05/08/2021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492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E462D"/>
      </a:accent1>
      <a:accent2>
        <a:srgbClr val="595A85"/>
      </a:accent2>
      <a:accent3>
        <a:srgbClr val="8D6F5B"/>
      </a:accent3>
      <a:accent4>
        <a:srgbClr val="FABD2F"/>
      </a:accent4>
      <a:accent5>
        <a:srgbClr val="AF8073"/>
      </a:accent5>
      <a:accent6>
        <a:srgbClr val="787880"/>
      </a:accent6>
      <a:hlink>
        <a:srgbClr val="CC8D00"/>
      </a:hlink>
      <a:folHlink>
        <a:srgbClr val="82829E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617_TF56410444" id="{35CCA0FA-4D6E-4DE9-BB56-D00F3F9DC0E1}" vid="{C1FD0161-C62D-4F6E-BF43-DCD4DD87A78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{80498EE8-6822-4D50-8C0D-9DE62155EA54}tf56410444_win32</Template>
  <TotalTime>66</TotalTime>
  <Words>808</Words>
  <Application>Microsoft Office PowerPoint</Application>
  <PresentationFormat>Widescreen</PresentationFormat>
  <Paragraphs>93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1" baseType="lpstr">
      <vt:lpstr>Avenir Next LT Pro</vt:lpstr>
      <vt:lpstr>Avenir Next LT Pro Light</vt:lpstr>
      <vt:lpstr>Calibri</vt:lpstr>
      <vt:lpstr>Garamond</vt:lpstr>
      <vt:lpstr>SavonVTI</vt:lpstr>
      <vt:lpstr>Terapia dos esquemas  personalidade e temperamento</vt:lpstr>
      <vt:lpstr>COMO VAMOS COMPRENDER PERSONALIDADE NO MODELO CONCEITUAL DA Terapia dos Esquemas ?</vt:lpstr>
      <vt:lpstr>Como compreender essas dimensões ?</vt:lpstr>
      <vt:lpstr>O QUE SÃO TRAÇOS ?</vt:lpstr>
      <vt:lpstr>O QUE A TE FEZ ?</vt:lpstr>
      <vt:lpstr>COMO É A FORMAÇÃO BIOLÓGICA DOS ESQUEMAS ?</vt:lpstr>
      <vt:lpstr>A IMPORTÂNCIA DO TEMPERAMENTO</vt:lpstr>
      <vt:lpstr>Tipos de temperamento!</vt:lpstr>
      <vt:lpstr>Temperamento x Ambiente</vt:lpstr>
      <vt:lpstr>A  personalidade patológica.</vt:lpstr>
      <vt:lpstr>Como se formam os traumas?</vt:lpstr>
      <vt:lpstr>Como existe então essa formulação?</vt:lpstr>
      <vt:lpstr>             CONEXÃO E EMPATIA Na terapia dos esquemas  amor é atenção!</vt:lpstr>
      <vt:lpstr>O que se repete está na ordem esquemática ?</vt:lpstr>
      <vt:lpstr>Investigar clinicamente !</vt:lpstr>
      <vt:lpstr>  Qual o papel do terapêuta?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Terapia dos esquemas  personalidade e temperamento</dc:title>
  <dc:creator>User</dc:creator>
  <cp:lastModifiedBy>User</cp:lastModifiedBy>
  <cp:revision>9</cp:revision>
  <dcterms:created xsi:type="dcterms:W3CDTF">2021-08-05T20:13:37Z</dcterms:created>
  <dcterms:modified xsi:type="dcterms:W3CDTF">2021-08-05T21:20:30Z</dcterms:modified>
</cp:coreProperties>
</file>