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4" r:id="rId11"/>
    <p:sldId id="266" r:id="rId12"/>
    <p:sldId id="272" r:id="rId13"/>
    <p:sldId id="273" r:id="rId14"/>
    <p:sldId id="267" r:id="rId15"/>
    <p:sldId id="268" r:id="rId16"/>
    <p:sldId id="270" r:id="rId17"/>
    <p:sldId id="269" r:id="rId18"/>
    <p:sldId id="271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 rtl="0"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A170B22-A4BB-4708-B0CE-A73E8306129B}" type="datetime1">
              <a:rPr lang="pt-BR" smtClean="0"/>
              <a:t>05/08/2021</a:t>
            </a:fld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245E56-2EE9-450B-A671-BE5C90BAC91C}" type="datetime1">
              <a:rPr lang="pt-BR" smtClean="0"/>
              <a:t>05/08/2021</a:t>
            </a:fld>
            <a:endParaRPr lang="en-US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/>
              <a:t>Clique para editar o texto Mestre</a:t>
            </a:r>
            <a:endParaRPr lang="en-US"/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Retângulo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tângulo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tângulo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Conector Reto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64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20" name="Espaço Reservado para Data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2F3AF6F7-5911-45C3-BE0F-7F38FEFE43FA}" type="datetime1">
              <a:rPr lang="pt-BR" smtClean="0"/>
              <a:t>05/08/2021</a:t>
            </a:fld>
            <a:endParaRPr lang="en-US" dirty="0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Espaço reservado para o número do slide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8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0C3F0E-1EAD-419A-B8F3-CB7CDE6B1E86}" type="datetime1">
              <a:rPr lang="pt-BR" smtClean="0"/>
              <a:t>05/08/2021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 hasCustomPrompt="1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pt-br" dirty="0"/>
              <a:t>Clique para editar o estilo de título Mestre</a:t>
            </a:r>
            <a:endParaRPr lang="en-US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74CCBA-3812-426F-BA8C-8BC3E97D7FB5}" type="datetime1">
              <a:rPr lang="pt-BR" smtClean="0"/>
              <a:t>05/08/2021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8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Retângulo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tângulo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tângulo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64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494319B4-ED34-4D08-91C0-F7E8BD9417E6}" type="datetime1">
              <a:rPr lang="pt-BR" smtClean="0"/>
              <a:t>05/08/2021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D1C28D-3F4C-4305-9CD5-9949626E9ED5}" type="datetime1">
              <a:rPr lang="pt-BR" smtClean="0"/>
              <a:t>05/08/2021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8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5F8630-DFFC-437C-A718-61BE3F548C4E}" type="datetime1">
              <a:rPr lang="pt-BR" smtClean="0"/>
              <a:t>05/08/2021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Espaço Reservado para o Número do Slid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8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12AD8E-909B-47FE-B3D6-961E1D2E7A49}" type="datetime1">
              <a:rPr lang="pt-BR" smtClean="0"/>
              <a:t>05/08/2021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D0BF672-AFC3-4C39-AA84-C1113D4307F1}" type="datetime1">
              <a:rPr lang="pt-BR" smtClean="0"/>
              <a:t>05/08/2021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pt-br" dirty="0"/>
              <a:t>Clique para editar o estilo de 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dirty="0"/>
              <a:t>Clique para editar o texto Mestre</a:t>
            </a:r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B01F5550-97CC-4F3B-A34B-FE39BFD06EF0}" type="datetime1">
              <a:rPr lang="pt-BR" smtClean="0"/>
              <a:t>05/08/2021</a:t>
            </a:fld>
            <a:endParaRPr lang="en-US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Espaço Reservado para o Número do Slide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Espaço reservado para imagem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t-br" dirty="0"/>
              <a:t>Clique no ícone para adicionar uma imagem</a:t>
            </a:r>
            <a:endParaRPr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7975B8C2-382E-4F5E-B0CE-7E0EEF75E017}" type="datetime1">
              <a:rPr lang="pt-BR" smtClean="0"/>
              <a:t>05/08/2021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pt-br" dirty="0"/>
              <a:t>Clique para editar o estilo de título Mestre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dirty="0"/>
              <a:t>Clique para editar o texto Mestre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tângulo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tângulo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t-br"/>
              <a:t>Clique para editar o estilo de título Mestre</a:t>
            </a:r>
            <a:endParaRPr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t-br"/>
              <a:t>Clique para editar o texto Mestre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91DF2A3A-30FD-464E-8202-27A276433376}" type="datetime1">
              <a:rPr lang="pt-BR" smtClean="0"/>
              <a:t>05/08/2021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pt/photo/870973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lvorecer-escriba.blogspot.com/2008/07/o-cancro-e-quimioterapia.html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Drunk_man_in_Saint_Petersburg,_Russia._During_the_White_Nights_in_Summer,_people_love_to_drink_and_to_party._Some_then_need_an_early_break._(32866545022)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.wikipedia.org/wiki/Severus_snape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diatraorienta.org.br/cutting-ou-autolesao-como-lidar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kanapsicologia.com/terapia-de-grupo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Imagem ampliada de um logotipo&#10;&#10;Descrição gerada automaticamente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Retângulo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tângulo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 rtlCol="0">
            <a:normAutofit/>
          </a:bodyPr>
          <a:lstStyle/>
          <a:p>
            <a:pPr rtl="0"/>
            <a:r>
              <a:rPr lang="pt-BR" sz="4400" dirty="0">
                <a:solidFill>
                  <a:schemeClr val="tx1"/>
                </a:solidFill>
              </a:rPr>
              <a:t>Modos de esquema </a:t>
            </a:r>
            <a:endParaRPr lang="pt-br" sz="4400" dirty="0">
              <a:solidFill>
                <a:schemeClr val="tx1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r>
              <a:rPr lang="pt-BR" dirty="0" err="1">
                <a:solidFill>
                  <a:schemeClr val="tx1"/>
                </a:solidFill>
              </a:rPr>
              <a:t>P</a:t>
            </a:r>
            <a:r>
              <a:rPr lang="pt-br" dirty="0" err="1">
                <a:solidFill>
                  <a:schemeClr val="tx1"/>
                </a:solidFill>
              </a:rPr>
              <a:t>sicpologa</a:t>
            </a:r>
            <a:r>
              <a:rPr lang="pt-br" dirty="0">
                <a:solidFill>
                  <a:schemeClr val="tx1"/>
                </a:solidFill>
              </a:rPr>
              <a:t> Me Mirian </a:t>
            </a:r>
            <a:r>
              <a:rPr lang="pt-br" dirty="0" err="1">
                <a:solidFill>
                  <a:schemeClr val="tx1"/>
                </a:solidFill>
              </a:rPr>
              <a:t>Exel</a:t>
            </a:r>
            <a:endParaRPr lang="pt-b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C76869-BFBE-4F24-9CA8-4B433314E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6926297A-F176-460B-906C-0BBAD89C6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2122" y="642594"/>
            <a:ext cx="7920336" cy="5310531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951663B-5DE1-4CE5-B4E8-219F0A803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93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1EEE30-D7C8-4389-8664-E5AB64594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085DCF2-A43C-4E37-9FE7-9B1B0C6C2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sz="2400" b="1" dirty="0" err="1"/>
              <a:t>Desadaptativos</a:t>
            </a:r>
            <a:r>
              <a:rPr lang="pt-BR" sz="2400" b="1" dirty="0"/>
              <a:t> de Enfrentamento</a:t>
            </a:r>
            <a:br>
              <a:rPr lang="pt-BR" sz="2400" dirty="0"/>
            </a:br>
            <a:r>
              <a:rPr lang="pt-BR" sz="2400" dirty="0"/>
              <a:t>1- Vencido Submisso ou Capitulador Complacente (Resignação)</a:t>
            </a:r>
          </a:p>
          <a:p>
            <a:r>
              <a:rPr lang="pt-BR" sz="2400" dirty="0"/>
              <a:t> 2- Modos de Escape (Protetor Desligado ou evitação) a. Modo Emocionalmente Desligado (Protetor) b. Modo </a:t>
            </a:r>
            <a:r>
              <a:rPr lang="pt-BR" sz="2400" dirty="0" err="1"/>
              <a:t>Evitativo</a:t>
            </a:r>
            <a:r>
              <a:rPr lang="pt-BR" sz="2400" dirty="0"/>
              <a:t> (Protetor) c. Modo </a:t>
            </a:r>
            <a:r>
              <a:rPr lang="pt-BR" sz="2400" dirty="0" err="1"/>
              <a:t>Auto-tranquilizante</a:t>
            </a:r>
            <a:r>
              <a:rPr lang="pt-BR" sz="2400" dirty="0"/>
              <a:t> d. Modo de </a:t>
            </a:r>
            <a:r>
              <a:rPr lang="pt-BR" sz="2400" dirty="0" err="1"/>
              <a:t>Auto-estimulação</a:t>
            </a:r>
            <a:r>
              <a:rPr lang="pt-BR" sz="2400" dirty="0"/>
              <a:t> </a:t>
            </a:r>
          </a:p>
          <a:p>
            <a:r>
              <a:rPr lang="pt-BR" sz="2400" dirty="0"/>
              <a:t>3- Modos Compensadores (</a:t>
            </a:r>
            <a:r>
              <a:rPr lang="pt-BR" sz="2400" dirty="0" err="1"/>
              <a:t>Hipercompensação</a:t>
            </a:r>
            <a:r>
              <a:rPr lang="pt-BR" sz="2400" dirty="0"/>
              <a:t>) Perfeccionista, </a:t>
            </a:r>
            <a:r>
              <a:rPr lang="pt-BR" sz="2400" dirty="0" err="1"/>
              <a:t>Supercompensador</a:t>
            </a:r>
            <a:r>
              <a:rPr lang="pt-BR" sz="2400" dirty="0"/>
              <a:t> (diferente do pai perfeccionista) Desconfiado, </a:t>
            </a:r>
            <a:r>
              <a:rPr lang="pt-BR" sz="2400" dirty="0" err="1"/>
              <a:t>Supervigilante</a:t>
            </a:r>
            <a:r>
              <a:rPr lang="pt-BR" sz="2400" dirty="0"/>
              <a:t> Supercontrolador Merecedor, </a:t>
            </a:r>
            <a:r>
              <a:rPr lang="pt-BR" sz="2400" dirty="0" err="1"/>
              <a:t>Auto-engrandecedor</a:t>
            </a:r>
            <a:r>
              <a:rPr lang="pt-BR" sz="2400" dirty="0"/>
              <a:t>, Superior Busca de Atenção ou Aprovação Agressor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125C85-ADC3-4E70-A8E2-BAC43D6FB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0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2B275-B722-44B2-8BF6-C84B9E42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F922D685-7C88-4917-BA13-7A08B69875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66800" y="642594"/>
            <a:ext cx="10807147" cy="5310531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9589F3-3722-4611-B83C-D438E5FE3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E0FDA3F-1A08-456E-8830-033CC44BBB47}"/>
              </a:ext>
            </a:extLst>
          </p:cNvPr>
          <p:cNvSpPr txBox="1"/>
          <p:nvPr/>
        </p:nvSpPr>
        <p:spPr>
          <a:xfrm>
            <a:off x="1066800" y="5953125"/>
            <a:ext cx="108071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>
                <a:hlinkClick r:id="rId3" tooltip="http://alvorecer-escriba.blogspot.com/2008/07/o-cancro-e-quimioterapia.html"/>
              </a:rPr>
              <a:t>Esta Foto</a:t>
            </a:r>
            <a:r>
              <a:rPr lang="pt-BR" sz="900"/>
              <a:t> de Autor Desconhecido está licenciado em </a:t>
            </a:r>
            <a:r>
              <a:rPr lang="pt-BR" sz="900">
                <a:hlinkClick r:id="rId4" tooltip="https://creativecommons.org/licenses/by-nc-nd/3.0/"/>
              </a:rPr>
              <a:t>CC BY-NC-ND</a:t>
            </a:r>
            <a:endParaRPr lang="pt-BR" sz="900"/>
          </a:p>
        </p:txBody>
      </p:sp>
    </p:spTree>
    <p:extLst>
      <p:ext uri="{BB962C8B-B14F-4D97-AF65-F5344CB8AC3E}">
        <p14:creationId xmlns:p14="http://schemas.microsoft.com/office/powerpoint/2010/main" val="1907746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65B9AE-6965-47BB-843F-A6E0DF788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452564DD-1AB1-4470-8B40-859B812270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83096" y="642594"/>
            <a:ext cx="10893287" cy="5310531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83BDB2-B0EC-4B7D-949B-895AF8411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6672EB-8173-4B9A-8798-599B045ADE3D}"/>
              </a:ext>
            </a:extLst>
          </p:cNvPr>
          <p:cNvSpPr txBox="1"/>
          <p:nvPr/>
        </p:nvSpPr>
        <p:spPr>
          <a:xfrm>
            <a:off x="583096" y="5953125"/>
            <a:ext cx="108932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>
                <a:hlinkClick r:id="rId3" tooltip="http://commons.wikimedia.org/wiki/File:Drunk_man_in_Saint_Petersburg,_Russia._During_the_White_Nights_in_Summer,_people_love_to_drink_and_to_party._Some_then_need_an_early_break._(32866545022).jpg"/>
              </a:rPr>
              <a:t>Esta Foto</a:t>
            </a:r>
            <a:r>
              <a:rPr lang="pt-BR" sz="900"/>
              <a:t> de Autor Desconhecido está licenciado em </a:t>
            </a:r>
            <a:r>
              <a:rPr lang="pt-BR" sz="900">
                <a:hlinkClick r:id="rId4" tooltip="https://creativecommons.org/licenses/by-sa/3.0/"/>
              </a:rPr>
              <a:t>CC BY-SA</a:t>
            </a:r>
            <a:endParaRPr lang="pt-BR" sz="900"/>
          </a:p>
        </p:txBody>
      </p:sp>
    </p:spTree>
    <p:extLst>
      <p:ext uri="{BB962C8B-B14F-4D97-AF65-F5344CB8AC3E}">
        <p14:creationId xmlns:p14="http://schemas.microsoft.com/office/powerpoint/2010/main" val="4124703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371087-4E0C-4D8F-9AA6-C96DB63EF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7369FC-85CA-4556-A10D-0330C6DC4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sz="2000" b="1" dirty="0"/>
              <a:t>Enfrentamento </a:t>
            </a:r>
            <a:r>
              <a:rPr lang="pt-BR" sz="2000" b="1" dirty="0" err="1"/>
              <a:t>Desadaptativo</a:t>
            </a:r>
            <a:br>
              <a:rPr lang="pt-BR" sz="2000" dirty="0"/>
            </a:br>
            <a:r>
              <a:rPr lang="pt-BR" sz="2000" dirty="0"/>
              <a:t>Descrição Capitulador Complacente, Vencido Submisso, Resignação Adota um estilo de enfrentamento baseado em obediência e dependência Tentam preservar a conexão e evitar retaliação.</a:t>
            </a:r>
          </a:p>
          <a:p>
            <a:r>
              <a:rPr lang="pt-BR" sz="2000" dirty="0"/>
              <a:t> Protetor Desligado Adota um estilo de enfrentamento de retraimento emocional, desconexão, isolamento, busca </a:t>
            </a:r>
            <a:r>
              <a:rPr lang="pt-BR" sz="2000" dirty="0" err="1"/>
              <a:t>adictiva</a:t>
            </a:r>
            <a:r>
              <a:rPr lang="pt-BR" sz="2000" dirty="0"/>
              <a:t> de </a:t>
            </a:r>
            <a:r>
              <a:rPr lang="pt-BR" sz="2000" dirty="0" err="1"/>
              <a:t>autoconforto</a:t>
            </a:r>
            <a:r>
              <a:rPr lang="pt-BR" sz="2000" dirty="0"/>
              <a:t>, fantasia, distração compulsiva e evitação comportamental Sente-se indiferente ou vazio. Adota uma postura cínica ou distante para evitar o investimento emocional em pessoas ou atividades. </a:t>
            </a:r>
          </a:p>
          <a:p>
            <a:r>
              <a:rPr lang="pt-BR" sz="2000" dirty="0" err="1"/>
              <a:t>Hipercompensador</a:t>
            </a:r>
            <a:r>
              <a:rPr lang="pt-BR" sz="2000" dirty="0"/>
              <a:t>, Supercontrolador Adota um estilo de enfrentamento caracterizado por contra-ataque e controle. Pode </a:t>
            </a:r>
            <a:r>
              <a:rPr lang="pt-BR" sz="2000" dirty="0" err="1"/>
              <a:t>hipercompensar</a:t>
            </a:r>
            <a:r>
              <a:rPr lang="pt-BR" sz="2000" dirty="0"/>
              <a:t> por meios </a:t>
            </a:r>
            <a:r>
              <a:rPr lang="pt-BR" sz="2000" dirty="0" err="1"/>
              <a:t>semi</a:t>
            </a:r>
            <a:r>
              <a:rPr lang="pt-BR" sz="2000" dirty="0"/>
              <a:t> – adaptativos, como trabalho em excesso. Age como se o oposto do esquema fosse verdade. Passivo/Agressivo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82FE75-77E7-4168-8CA4-7D13BFCD6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39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B094BA-FE17-4F74-A767-280C1AFCC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79C2EA-09BB-491B-B9B0-04D97F2B2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sz="2800" b="1" dirty="0"/>
              <a:t>Pai Internalizado 1- Pai (ou colega) Punitivo, Crítico, Vergonhoso</a:t>
            </a:r>
            <a:br>
              <a:rPr lang="pt-BR" sz="2800" dirty="0"/>
            </a:br>
            <a:r>
              <a:rPr lang="pt-BR" sz="2800" dirty="0"/>
              <a:t>2- Pai Emocionalmente Inibido</a:t>
            </a:r>
          </a:p>
          <a:p>
            <a:r>
              <a:rPr lang="pt-BR" sz="2800" dirty="0"/>
              <a:t> 3- Pai Exigente, Perfeccionista</a:t>
            </a:r>
          </a:p>
          <a:p>
            <a:r>
              <a:rPr lang="pt-BR" sz="2800" dirty="0"/>
              <a:t> 4- Pai Rígido </a:t>
            </a:r>
          </a:p>
          <a:p>
            <a:r>
              <a:rPr lang="pt-BR" sz="2800" dirty="0"/>
              <a:t>5- Pai Pessimista, Preocupado </a:t>
            </a:r>
          </a:p>
          <a:p>
            <a:r>
              <a:rPr lang="pt-BR" sz="2800" dirty="0"/>
              <a:t>6- Pai </a:t>
            </a:r>
            <a:r>
              <a:rPr lang="pt-BR" sz="2800" dirty="0" err="1"/>
              <a:t>Auto-Sacrificante</a:t>
            </a:r>
            <a:r>
              <a:rPr lang="pt-BR" sz="2800" dirty="0"/>
              <a:t>, Cuidador </a:t>
            </a:r>
          </a:p>
          <a:p>
            <a:r>
              <a:rPr lang="pt-BR" sz="2800" dirty="0"/>
              <a:t>7-Modo Adulto Saudável Modo Adulto ou Pai Saudável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A37D611-5498-4F92-9125-1D5AAB0D3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59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316942-00EC-41E0-99B3-679E110C5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A768B856-A70D-47CF-9D9C-8F17B186E1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68627" y="642595"/>
            <a:ext cx="10880034" cy="5890728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99FE966-BC61-4F64-A99C-03081AA7B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D198E57-5DB6-44B4-94A2-5DA9576E9F57}"/>
              </a:ext>
            </a:extLst>
          </p:cNvPr>
          <p:cNvSpPr txBox="1"/>
          <p:nvPr/>
        </p:nvSpPr>
        <p:spPr>
          <a:xfrm>
            <a:off x="1590261" y="5609431"/>
            <a:ext cx="5553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>
                <a:hlinkClick r:id="rId3" tooltip="https://da.wikipedia.org/wiki/Severus_snape"/>
              </a:rPr>
              <a:t>Esta Foto</a:t>
            </a:r>
            <a:r>
              <a:rPr lang="pt-BR" sz="900"/>
              <a:t> de Autor Desconhecido está licenciado em </a:t>
            </a:r>
            <a:r>
              <a:rPr lang="pt-BR" sz="900">
                <a:hlinkClick r:id="rId4" tooltip="https://creativecommons.org/licenses/by-sa/3.0/"/>
              </a:rPr>
              <a:t>CC BY-SA</a:t>
            </a:r>
            <a:endParaRPr lang="pt-BR" sz="900"/>
          </a:p>
        </p:txBody>
      </p:sp>
    </p:spTree>
    <p:extLst>
      <p:ext uri="{BB962C8B-B14F-4D97-AF65-F5344CB8AC3E}">
        <p14:creationId xmlns:p14="http://schemas.microsoft.com/office/powerpoint/2010/main" val="739337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C87DDB-F355-4569-B4A5-090986203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29B0698-4476-4F9A-82BB-31217932C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000" b="1" dirty="0"/>
              <a:t>Modo pai/mãe Disfuncional</a:t>
            </a:r>
            <a:br>
              <a:rPr lang="pt-BR" sz="2000" dirty="0"/>
            </a:br>
            <a:r>
              <a:rPr lang="pt-BR" sz="2000" dirty="0"/>
              <a:t>Descrição Esquemas comumente associados Pai/Mãe punitivo/crítico Restringe, critica ou pune a si e aos outros Subjugação, postura punitiva, defectividade, desconfiança/abuso (como abusador). </a:t>
            </a:r>
          </a:p>
          <a:p>
            <a:r>
              <a:rPr lang="pt-BR" sz="2000" dirty="0"/>
              <a:t>Pai Exigente Estabelece expectativas e níveis de responsabilidade altos em relação aos outros, pressiona a si ou a outros para cumpri-las Padrões inflexíveis, </a:t>
            </a:r>
            <a:r>
              <a:rPr lang="pt-BR" sz="2000" dirty="0" err="1"/>
              <a:t>auto-sacrifício</a:t>
            </a:r>
            <a:r>
              <a:rPr lang="pt-BR" sz="2000" dirty="0"/>
              <a:t> .</a:t>
            </a:r>
          </a:p>
          <a:p>
            <a:r>
              <a:rPr lang="pt-BR" sz="2000" dirty="0"/>
              <a:t>Adulto Saudável Ajuda a satisfazer as necessidades emocionais básicas da criança. O objetivo global do trabalho com modos é construir e fortalecer o Adulto Saudável do paciente Nenhum esquema ativado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8FDE5F-A454-47B6-A861-127F0D111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98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C2A84F-A408-426E-8078-B0B6B7554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10EFF3B4-EEDE-4E31-8D02-62D4B3C52F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0816" y="460434"/>
            <a:ext cx="11343861" cy="6245166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CA48C5-A0C0-4BFA-8C83-311130FED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48590D3-E8BF-4D98-A534-A4E75D250554}"/>
              </a:ext>
            </a:extLst>
          </p:cNvPr>
          <p:cNvSpPr txBox="1"/>
          <p:nvPr/>
        </p:nvSpPr>
        <p:spPr>
          <a:xfrm>
            <a:off x="410816" y="4843807"/>
            <a:ext cx="11343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>
                <a:hlinkClick r:id="rId3" tooltip="https://www.pediatraorienta.org.br/cutting-ou-autolesao-como-lidar/"/>
              </a:rPr>
              <a:t>Esta Foto</a:t>
            </a:r>
            <a:r>
              <a:rPr lang="pt-BR" sz="900"/>
              <a:t> de Autor Desconhecido está licenciado em </a:t>
            </a:r>
            <a:r>
              <a:rPr lang="pt-BR" sz="900">
                <a:hlinkClick r:id="rId4" tooltip="https://creativecommons.org/licenses/by-nc-nd/3.0/"/>
              </a:rPr>
              <a:t>CC BY-NC-ND</a:t>
            </a:r>
            <a:endParaRPr lang="pt-BR" sz="900"/>
          </a:p>
        </p:txBody>
      </p:sp>
    </p:spTree>
    <p:extLst>
      <p:ext uri="{BB962C8B-B14F-4D97-AF65-F5344CB8AC3E}">
        <p14:creationId xmlns:p14="http://schemas.microsoft.com/office/powerpoint/2010/main" val="1116837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72E7C-CF60-492B-9E9B-1B04568AA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EB75BC-B37F-4DCA-8945-C0D6CC609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800" b="1" dirty="0"/>
              <a:t>Adulto Saudável Dá carinho, reassegura e protege a criança vulnerável</a:t>
            </a:r>
            <a:br>
              <a:rPr lang="pt-BR" sz="2800" dirty="0"/>
            </a:br>
            <a:r>
              <a:rPr lang="pt-BR" sz="2800" dirty="0"/>
              <a:t>Estabelece limites para a criança zangada e para a criança impulsiva/indisciplinada, segundo os princípios da reciprocidade e da autodisciplina Combate ou modera os modos pai/mãe disfuncionais e de enfrentamento </a:t>
            </a:r>
            <a:r>
              <a:rPr lang="pt-BR" sz="2800" dirty="0" err="1"/>
              <a:t>desadaptativo</a:t>
            </a:r>
            <a:r>
              <a:rPr lang="pt-BR" sz="2800" dirty="0"/>
              <a:t>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22FAD9-09CE-4167-AC31-E9B2A260D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5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8F9AD8-8441-4496-8AB3-969D2344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Modos esquemáticos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FF1B35-FB8E-49C9-B537-5E436B30C8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Aqueles esquemas, respostas de enfrentamento ou reações saudáveis que estão atualmente ativos para um indivíduo” O estado predominante em que estamos em um determinado momento (estado X traço) Nosso estado de humor atual, comportamento e cognições (crenças centrais) “Mudança imediata dos modos dos esquemas”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65BE2B-6D8F-4321-946C-BE9698353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31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8873ED-4D41-4165-849D-D23C9B28F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68A4AEA8-8954-4BB9-8275-C3761A7D53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1391" y="642594"/>
            <a:ext cx="11039061" cy="5273057"/>
          </a:xfrm>
        </p:spPr>
      </p:pic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8451B9-82CC-453D-9F77-AA831DFC0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C3AE6F6-035B-429D-B850-E4087318A7C1}"/>
              </a:ext>
            </a:extLst>
          </p:cNvPr>
          <p:cNvSpPr txBox="1"/>
          <p:nvPr/>
        </p:nvSpPr>
        <p:spPr>
          <a:xfrm>
            <a:off x="861391" y="5360953"/>
            <a:ext cx="110390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>
                <a:hlinkClick r:id="rId3" tooltip="https://www.akanapsicologia.com/terapia-de-grupo/"/>
              </a:rPr>
              <a:t>Esta Foto</a:t>
            </a:r>
            <a:r>
              <a:rPr lang="pt-BR" sz="900"/>
              <a:t> de Autor Desconhecido está licenciado em </a:t>
            </a:r>
            <a:r>
              <a:rPr lang="pt-BR" sz="900">
                <a:hlinkClick r:id="rId4" tooltip="https://creativecommons.org/licenses/by-nc-nd/3.0/"/>
              </a:rPr>
              <a:t>CC BY-NC-ND</a:t>
            </a:r>
            <a:endParaRPr lang="pt-BR" sz="900"/>
          </a:p>
        </p:txBody>
      </p:sp>
    </p:spTree>
    <p:extLst>
      <p:ext uri="{BB962C8B-B14F-4D97-AF65-F5344CB8AC3E}">
        <p14:creationId xmlns:p14="http://schemas.microsoft.com/office/powerpoint/2010/main" val="2899583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5918-DD4C-4CBC-9DEE-11C08EA7D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679044-875C-461E-87B0-3B7397279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600" b="1" dirty="0"/>
              <a:t>Objetivo no decorrer do tratamento:</a:t>
            </a:r>
            <a:br>
              <a:rPr lang="pt-BR" sz="3600" dirty="0"/>
            </a:br>
            <a:r>
              <a:rPr lang="pt-BR" sz="3600" dirty="0"/>
              <a:t>Paciente internalizar o comportamento do terapeuta como parte de seu próprio modo adulto saudável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6FF299-7E5B-46BE-A5E1-9CBC4A16D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13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A85270-C289-41E9-893B-3EBD25284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8842B3-007E-42C5-8DCD-B09016645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200" b="1" dirty="0"/>
              <a:t>Paciente é capaz de combater o modo pai/mãe punitivo?</a:t>
            </a:r>
            <a:br>
              <a:rPr lang="pt-BR" sz="3200" dirty="0"/>
            </a:br>
            <a:r>
              <a:rPr lang="pt-BR" sz="3200" dirty="0"/>
              <a:t>Reparação Parental Limitada ajudar o paciente no combate a esse modo quando ele não consegue por si só .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1462C3-95D9-4E6D-9969-910B97714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20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1A0281-B845-4E0F-B737-EE05A9750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8C632A-ED6D-48AA-8412-8AF17D749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b="1" dirty="0"/>
              <a:t>Modos de Esquemas + Comuns</a:t>
            </a:r>
            <a:br>
              <a:rPr lang="pt-BR" sz="2400" dirty="0"/>
            </a:br>
            <a:r>
              <a:rPr lang="pt-BR" sz="2400" dirty="0"/>
              <a:t>Criança Vulnerável </a:t>
            </a:r>
          </a:p>
          <a:p>
            <a:r>
              <a:rPr lang="pt-BR" sz="2400" dirty="0"/>
              <a:t>Criança Raivosa </a:t>
            </a:r>
          </a:p>
          <a:p>
            <a:r>
              <a:rPr lang="pt-BR" sz="2400" dirty="0"/>
              <a:t>Protetor Desligado </a:t>
            </a:r>
          </a:p>
          <a:p>
            <a:r>
              <a:rPr lang="pt-BR" sz="2400" dirty="0"/>
              <a:t>Pai (ou mãe) Punitivo, Crítico</a:t>
            </a:r>
          </a:p>
          <a:p>
            <a:r>
              <a:rPr lang="pt-BR" sz="2400" dirty="0" err="1"/>
              <a:t>Hipercompensação</a:t>
            </a:r>
            <a:r>
              <a:rPr lang="pt-BR" sz="2400" dirty="0"/>
              <a:t> Criança Satisfeita </a:t>
            </a:r>
          </a:p>
          <a:p>
            <a:r>
              <a:rPr lang="pt-BR" sz="2400" dirty="0"/>
              <a:t>Adulto Saudável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FB538D-28A8-4AE2-B146-4741F37A8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363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C75263-FC11-46F5-AF25-27801ECFC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60A153-BCB9-4FB9-8AF5-B96024F07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sz="2400" dirty="0"/>
              <a:t>Avaliando os Modos Observe cada modo na sessão e através da discussão de eventos ocorridos fora da sessão Administre e interprete os modos .</a:t>
            </a:r>
          </a:p>
          <a:p>
            <a:endParaRPr lang="pt-BR" sz="2400" dirty="0"/>
          </a:p>
          <a:p>
            <a:r>
              <a:rPr lang="pt-BR" sz="2400" b="1" dirty="0"/>
              <a:t>Na prática: 1- Identificar e dar nome aos modos do paciente</a:t>
            </a:r>
            <a:br>
              <a:rPr lang="pt-BR" sz="2400" dirty="0"/>
            </a:br>
            <a:r>
              <a:rPr lang="pt-BR" sz="2400" dirty="0"/>
              <a:t>2- Explorar a origem e o valor adaptativo dos modos </a:t>
            </a:r>
          </a:p>
          <a:p>
            <a:r>
              <a:rPr lang="pt-BR" sz="2400" dirty="0"/>
              <a:t>3- Relacionar os modos </a:t>
            </a:r>
            <a:r>
              <a:rPr lang="pt-BR" sz="2400" dirty="0" err="1"/>
              <a:t>desadaptativos</a:t>
            </a:r>
            <a:r>
              <a:rPr lang="pt-BR" sz="2400" dirty="0"/>
              <a:t> aos problemas e sintomas atuais</a:t>
            </a:r>
          </a:p>
          <a:p>
            <a:r>
              <a:rPr lang="pt-BR" sz="2400" dirty="0"/>
              <a:t> 4- Demonstrar as vantagens de modificar ou abrir mão de um modo 5- Acessar a criança vulnerável por meio de Imagens Mentais </a:t>
            </a:r>
          </a:p>
          <a:p>
            <a:r>
              <a:rPr lang="pt-BR" sz="2400" dirty="0"/>
              <a:t>6- Realizar diálogos entre os modos</a:t>
            </a:r>
          </a:p>
          <a:p>
            <a:r>
              <a:rPr lang="pt-BR" sz="2400" dirty="0"/>
              <a:t> 7- Ajudar o paciente a generalizar o trabalho com modos para situações da vida fora das sessões de terapia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4C5BCAD-0D1D-4D76-A614-719BDE8E8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35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7C966E-5C3A-46B6-B37D-32B1C5FA1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0CBEE2-0E6C-4C4E-BC6D-B82C7FEAAC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b="1" dirty="0"/>
              <a:t>Exercício de Imagens Mentais para descobrir seus Próprios Esquemas</a:t>
            </a:r>
            <a:r>
              <a:rPr lang="pt-BR" dirty="0"/>
              <a:t> </a:t>
            </a:r>
            <a:br>
              <a:rPr lang="pt-BR" dirty="0"/>
            </a:br>
            <a:endParaRPr lang="pt-BR" dirty="0"/>
          </a:p>
          <a:p>
            <a:r>
              <a:rPr lang="pt-BR" sz="3200" dirty="0"/>
              <a:t>1-Meus Esquemas</a:t>
            </a:r>
          </a:p>
          <a:p>
            <a:r>
              <a:rPr lang="pt-BR" sz="3200" dirty="0"/>
              <a:t>2- Esquemas de Esquemas em Minha Imagem </a:t>
            </a:r>
          </a:p>
          <a:p>
            <a:r>
              <a:rPr lang="pt-BR" sz="3200" dirty="0"/>
              <a:t>3-Minha Vida Adulta da Infância </a:t>
            </a:r>
          </a:p>
          <a:p>
            <a:endParaRPr lang="pt-BR" dirty="0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2B0E50-4429-4B1F-99EF-2073D446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35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39E103-6180-46CD-A859-867A8EEFF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097723-DB15-4E63-A2F1-A4E8B0D6E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sz="2000" b="1" dirty="0"/>
              <a:t>Guia de Estratégias para trabalhar com Esquemas</a:t>
            </a:r>
            <a:br>
              <a:rPr lang="pt-BR" sz="2000" dirty="0"/>
            </a:br>
            <a:r>
              <a:rPr lang="pt-BR" sz="2000" dirty="0"/>
              <a:t>Cognitivo: Técnicas cognitivas para mudança de pensamento automático Crenças intermediárias e Centrais Experiencial: </a:t>
            </a:r>
          </a:p>
          <a:p>
            <a:r>
              <a:rPr lang="pt-BR" sz="2000" dirty="0"/>
              <a:t>Técnica de Imagem Mental: reviver as memórias de pai/mãe instável Exprimir sentimentos considerados proibidos Trabalhar com os modos de maneira a identificá-los e modificá-los Comportamental: Experimentos comportamentais de enfrentamento e mudanças efetivas e antes nunca conseguidas Evitar ciúmes, raiva, apego excessivo Tolerar ficar sozinho. </a:t>
            </a:r>
          </a:p>
          <a:p>
            <a:r>
              <a:rPr lang="pt-BR" sz="2000" dirty="0"/>
              <a:t>Aprender a tolerar ambientes seguros e estáveis Relacionamento Terapêutico: Terapeuta: fonte transacional de segurança e estabilidade Corrige distorções apresentadas por cada esquema Lembrar-se de que essa reparação é limitada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01B86CC-3C21-4179-A4AA-3554A8A1E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9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D5A33-F0BE-41F7-B448-79DDD366F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Modos esquemáticos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A7291A4-76DD-4A39-AAF4-AC9FF4669B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sz="2800" b="1" dirty="0"/>
              <a:t>Por que Modos? História do conceito de modos de esquemas</a:t>
            </a:r>
            <a:br>
              <a:rPr lang="pt-BR" sz="2800" dirty="0"/>
            </a:br>
            <a:r>
              <a:rPr lang="pt-BR" sz="2800" dirty="0"/>
              <a:t>Pacientes que melhoravam as patologias do eixo I, mas ainda continuavam com dores emocionais importantes Facilita o trabalho de mudança ao se personificar os modos para o paciente mais difícil (borderline, narcisista) Coloca maior foco nos estados de humor no aqui e agora Proporciona estratégias mais eficazes para superar a evitação e a compensação .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1EA419-8A46-4111-BEFD-119D670AD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9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FC71EB-5B79-4837-BCAF-A8B7FF90E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Modos esquemáticos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DA1E0-0C4C-4C27-B24B-A542A3E37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200" b="1" dirty="0"/>
              <a:t>Quando usar essa abordagem?</a:t>
            </a:r>
            <a:br>
              <a:rPr lang="pt-BR" sz="3200" dirty="0"/>
            </a:br>
            <a:r>
              <a:rPr lang="pt-BR" sz="3200" dirty="0"/>
              <a:t>Quanto mais grave for o transtorno do paciente Pacientes com melhor funcionamento só terapia do esquema Pacientes de gravidade moderada mesclar as duas abordagens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63A679-9FBC-41F9-9842-FD1F0C80F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31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35424-CFB6-404A-BE64-EB331A8FF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3578C4-0276-4ADD-A52E-8AA52C2C8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sz="2400" b="1" dirty="0"/>
              <a:t>Quando usar essa abordagem?</a:t>
            </a:r>
            <a:br>
              <a:rPr lang="pt-BR" sz="2400" dirty="0"/>
            </a:br>
            <a:r>
              <a:rPr lang="pt-BR" sz="2400" dirty="0"/>
              <a:t>Quando a terapia parece trancada e não se consegue vencer a </a:t>
            </a:r>
            <a:r>
              <a:rPr lang="pt-BR" sz="2400" dirty="0" err="1"/>
              <a:t>hipercompensação</a:t>
            </a:r>
            <a:r>
              <a:rPr lang="pt-BR" sz="2400" dirty="0"/>
              <a:t> ou a evitação em relação aos esquemas subjacentes. </a:t>
            </a:r>
            <a:r>
              <a:rPr lang="pt-BR" sz="2400" dirty="0" err="1"/>
              <a:t>Ex</a:t>
            </a:r>
            <a:r>
              <a:rPr lang="pt-BR" sz="2400" dirty="0"/>
              <a:t>, paciente rígido, obsessivo-compulsivo ou narcisista. Paciente muito autopunitivo e autocrítico (pai ou mãe crítico internalizado). Ajuda a torná-lo </a:t>
            </a:r>
            <a:r>
              <a:rPr lang="pt-BR" sz="2400" dirty="0" err="1"/>
              <a:t>egodistônico</a:t>
            </a:r>
            <a:r>
              <a:rPr lang="pt-BR" sz="2400" dirty="0"/>
              <a:t>. Paciente com conflito aparentemente insolúvel. Dúvida numa tomada de decisão. Os modos dialogam e negociam uma solução. Pacientes com flutuações de afeto constantes (borderline que passam da tristeza à raiva e da autopunição à indiferença).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37DD12-CB0B-4F78-96E8-0FE6E7C32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261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1CCA91-5D2F-4C22-B769-A13847E40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A43A78F-E163-447A-B04F-1F6B3A3D4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b="1" dirty="0"/>
              <a:t>Por Exemplo: Uma pessoa com um esquema de Abandono/instabilidade</a:t>
            </a:r>
            <a:br>
              <a:rPr lang="pt-BR" sz="2400" dirty="0"/>
            </a:br>
            <a:r>
              <a:rPr lang="pt-BR" sz="2400" dirty="0"/>
              <a:t>Se estiver num modo de Resignação, pode escolher parceiros com os quais não consegue estabelecer compromisso e se mantém no relacionamento. Pode apresentar uma resposta </a:t>
            </a:r>
            <a:r>
              <a:rPr lang="pt-BR" sz="2400" dirty="0" err="1"/>
              <a:t>Evitativa</a:t>
            </a:r>
            <a:r>
              <a:rPr lang="pt-BR" sz="2400" dirty="0"/>
              <a:t> quando evita relacionamentos íntimos. E numa resposta de </a:t>
            </a:r>
            <a:r>
              <a:rPr lang="pt-BR" sz="2400" dirty="0" err="1"/>
              <a:t>Hipercompensação</a:t>
            </a:r>
            <a:r>
              <a:rPr lang="pt-BR" sz="2400" dirty="0"/>
              <a:t> “agarra-se” ao parceiro e o sufoca a ponto de afastá-lo. Ataca veementemente o parceiro até mesmo por pequenas separações.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5D81AB-4C78-456A-BF92-1C3790EDD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0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78886D-0610-4FD8-A62D-3DEBD16FD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A19DD6-CD7E-482B-AE49-5ED196676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200" b="1" dirty="0"/>
              <a:t>Quatro Tipos de Modos </a:t>
            </a:r>
            <a:r>
              <a:rPr lang="pt-BR" sz="3200" b="1" dirty="0" err="1"/>
              <a:t>Modos</a:t>
            </a:r>
            <a:r>
              <a:rPr lang="pt-BR" sz="3200" b="1" dirty="0"/>
              <a:t> Inatos da Criança</a:t>
            </a:r>
            <a:br>
              <a:rPr lang="pt-BR" sz="3200" dirty="0"/>
            </a:br>
            <a:r>
              <a:rPr lang="pt-BR" sz="3200" dirty="0"/>
              <a:t>Modos </a:t>
            </a:r>
            <a:r>
              <a:rPr lang="pt-BR" sz="3200" dirty="0" err="1"/>
              <a:t>Desadaptativos</a:t>
            </a:r>
            <a:r>
              <a:rPr lang="pt-BR" sz="3200" dirty="0"/>
              <a:t> de Enfrentamento </a:t>
            </a:r>
          </a:p>
          <a:p>
            <a:r>
              <a:rPr lang="pt-BR" sz="3200" dirty="0"/>
              <a:t>Modos Internalizados de Pais </a:t>
            </a:r>
          </a:p>
          <a:p>
            <a:r>
              <a:rPr lang="pt-BR" sz="3200" dirty="0"/>
              <a:t>Modo de Adulto Saudável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6F2B24-6AAA-415A-BFDE-9ED77957D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28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5650B-A999-4B4C-AF17-FCAD1B4E0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0D7441-3D55-4342-8AFF-205F7676EE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b="1" dirty="0"/>
              <a:t>Modos Inatos da Criança Inatos da Criança</a:t>
            </a:r>
            <a:br>
              <a:rPr lang="pt-BR" sz="2400" dirty="0"/>
            </a:br>
            <a:r>
              <a:rPr lang="pt-BR" sz="2400" dirty="0"/>
              <a:t>1- Criança Vulnerável Criança Solitária, Isolada, Alienada Criança Inferior, Inadequada, Rejeitada Criança Humilhada, Abusada Criança Abandonada Criança Ignorada, “Invisível” Criança Dependente (relação a outras crianças da mesma idade) 2- Criança Raivosa, Enraivecida 3- Criança Satisfeita Criança Espontânea 4- Criança Impulsiva, Indisciplinada Criança Mimada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2CE7FFE-756B-4B92-B869-71FA9D8DE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67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BA0E97-4234-4BC1-8638-E6471808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789DC-23B3-4E70-9650-4518A4BD2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sz="1800" b="1" dirty="0"/>
              <a:t>Modo Criança Descrição Esquemas Associados Criança Vulnerável</a:t>
            </a:r>
            <a:br>
              <a:rPr lang="pt-BR" sz="1800" dirty="0"/>
            </a:br>
            <a:r>
              <a:rPr lang="pt-BR" sz="1800" dirty="0"/>
              <a:t>Vivencia sentimentos disfóricos ou ansiosos, especialmente medo, tristeza e desamparo quando está em contato com esquemas associados Abandono, desconfiança/abuso, privação emocional, defectividade, isolamento social, vulnerabilidade, emaranhamento, negatividade, pessimismo Criança Zangada Libera raiva diretamente em resposta às necessidades fundamentais não satisfeitas ou a tratamento injusto relacionado a esquemas nucleares Abandono, desconfiança/abuso, privação emocional, subjugação (ou às vezes, qualquer desses esquemas associado à criança vulnerável) Criança Impulsiva/Indisciplinada Age impulsivamente, segundo desejos imediatos de prazer, sem considerar limites nem necessidades ou sentimentos de outras pessoas (não está ligado às necessidades fundamentais Arrogo, autocontrole/autodisciplina insuficientes Criança Feliz Sente-se amada, conectada, contente, satisfeita Nenhum. Ausência de esquemas ativados 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06EBBAC-3020-4FC8-AEA7-6020E58EF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48C737E-092E-4203-A347-8410086932C6}" type="datetime1">
              <a:rPr lang="pt-BR" smtClean="0"/>
              <a:t>05/08/2021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33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614_TF78438558" id="{EFC388B7-E3E7-46E9-90A0-7401A222EB8A}" vid="{685F28B6-3FA5-49C7-9831-35ED941F70C7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{7E41C9DB-EFCC-477F-96F2-E35581D1E354}tf78438558_win32</Template>
  <TotalTime>36</TotalTime>
  <Words>1336</Words>
  <Application>Microsoft Office PowerPoint</Application>
  <PresentationFormat>Widescreen</PresentationFormat>
  <Paragraphs>83</Paragraphs>
  <Slides>26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0" baseType="lpstr">
      <vt:lpstr>Calibri</vt:lpstr>
      <vt:lpstr>Century Gothic</vt:lpstr>
      <vt:lpstr>Garamond</vt:lpstr>
      <vt:lpstr>SavonVTI</vt:lpstr>
      <vt:lpstr>Modos de esquema </vt:lpstr>
      <vt:lpstr>Modos esquemáticos </vt:lpstr>
      <vt:lpstr>Modos esquemáticos </vt:lpstr>
      <vt:lpstr>Modos esquemáticos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Modos de esquema</dc:title>
  <dc:creator>User</dc:creator>
  <cp:lastModifiedBy>User</cp:lastModifiedBy>
  <cp:revision>5</cp:revision>
  <dcterms:created xsi:type="dcterms:W3CDTF">2021-08-05T21:28:32Z</dcterms:created>
  <dcterms:modified xsi:type="dcterms:W3CDTF">2021-08-05T22:58:59Z</dcterms:modified>
</cp:coreProperties>
</file>