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5"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pt-BR"/>
              <a:t>Clique para editar o título Mestre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8/5/2021</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pt-BR"/>
              <a:t>Clique para editar o título Mestre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8/5/2021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pt-BR"/>
              <a:t>Clique para editar o título Mestre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8/5/2021</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pt-BR"/>
              <a:t>Clique para editar o título Mestre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8/5/2021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pt-BR"/>
              <a:t>Clique para editar o título Mestre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8/5/2021</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pt-BR"/>
              <a:t>Clique para editar o título Mestre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8/5/2021</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pt-BR"/>
              <a:t>Clique para editar o título Mestre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Content Placeholder 3"/>
          <p:cNvSpPr>
            <a:spLocks noGrp="1"/>
          </p:cNvSpPr>
          <p:nvPr>
            <p:ph sz="half" idx="2"/>
          </p:nvPr>
        </p:nvSpPr>
        <p:spPr>
          <a:xfrm>
            <a:off x="5125305" y="1488985"/>
            <a:ext cx="6264350" cy="1696853"/>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Content Placeholder 5"/>
          <p:cNvSpPr>
            <a:spLocks noGrp="1"/>
          </p:cNvSpPr>
          <p:nvPr>
            <p:ph sz="quarter" idx="4"/>
          </p:nvPr>
        </p:nvSpPr>
        <p:spPr>
          <a:xfrm>
            <a:off x="5118447" y="4351687"/>
            <a:ext cx="6265588" cy="1704060"/>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8/5/2021</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pt-BR"/>
              <a:t>Clique para editar o título Mestre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8/5/2021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8/5/2021</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pt-BR"/>
              <a:t>Clique para editar o título Mestre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Date Placeholder 4"/>
          <p:cNvSpPr>
            <a:spLocks noGrp="1"/>
          </p:cNvSpPr>
          <p:nvPr>
            <p:ph type="dt" sz="half" idx="10"/>
          </p:nvPr>
        </p:nvSpPr>
        <p:spPr/>
        <p:txBody>
          <a:bodyPr/>
          <a:lstStyle/>
          <a:p>
            <a:fld id="{48A87A34-81AB-432B-8DAE-1953F412C126}" type="datetimeFigureOut">
              <a:rPr lang="en-US" dirty="0"/>
              <a:t>8/5/2021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a:t>Clique no ícone para adicionar uma imagem</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pt-BR"/>
              <a:t>Clique para editar o título Mestre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8/5/2021</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pt-BR"/>
              <a:t>Clique para editar o título Mestre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8/5/2021</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BE8180-94CD-438E-BC38-09162D8E136D}"/>
              </a:ext>
            </a:extLst>
          </p:cNvPr>
          <p:cNvSpPr>
            <a:spLocks noGrp="1"/>
          </p:cNvSpPr>
          <p:nvPr>
            <p:ph type="ctrTitle"/>
          </p:nvPr>
        </p:nvSpPr>
        <p:spPr/>
        <p:txBody>
          <a:bodyPr/>
          <a:lstStyle/>
          <a:p>
            <a:r>
              <a:rPr lang="pt-BR" dirty="0"/>
              <a:t>TRATAMENTO CLÍNICO</a:t>
            </a:r>
          </a:p>
        </p:txBody>
      </p:sp>
      <p:sp>
        <p:nvSpPr>
          <p:cNvPr id="3" name="Subtítulo 2">
            <a:extLst>
              <a:ext uri="{FF2B5EF4-FFF2-40B4-BE49-F238E27FC236}">
                <a16:creationId xmlns:a16="http://schemas.microsoft.com/office/drawing/2014/main" id="{4EF4E5BD-69C4-4620-8388-FF8543867D1F}"/>
              </a:ext>
            </a:extLst>
          </p:cNvPr>
          <p:cNvSpPr>
            <a:spLocks noGrp="1"/>
          </p:cNvSpPr>
          <p:nvPr>
            <p:ph type="subTitle" idx="1"/>
          </p:nvPr>
        </p:nvSpPr>
        <p:spPr/>
        <p:txBody>
          <a:bodyPr/>
          <a:lstStyle/>
          <a:p>
            <a:r>
              <a:rPr lang="pt-BR" dirty="0"/>
              <a:t>PSICÓLOGA  Me Mirian </a:t>
            </a:r>
            <a:r>
              <a:rPr lang="pt-BR" dirty="0" err="1"/>
              <a:t>Exel</a:t>
            </a:r>
            <a:endParaRPr lang="pt-BR" dirty="0"/>
          </a:p>
        </p:txBody>
      </p:sp>
    </p:spTree>
    <p:extLst>
      <p:ext uri="{BB962C8B-B14F-4D97-AF65-F5344CB8AC3E}">
        <p14:creationId xmlns:p14="http://schemas.microsoft.com/office/powerpoint/2010/main" val="22767955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399B6C-C343-46B0-A486-83ADD8BD022B}"/>
              </a:ext>
            </a:extLst>
          </p:cNvPr>
          <p:cNvSpPr>
            <a:spLocks noGrp="1"/>
          </p:cNvSpPr>
          <p:nvPr>
            <p:ph type="title"/>
          </p:nvPr>
        </p:nvSpPr>
        <p:spPr/>
        <p:txBody>
          <a:bodyPr/>
          <a:lstStyle/>
          <a:p>
            <a:r>
              <a:rPr lang="pt-BR" dirty="0"/>
              <a:t>Como tratar os esquemas ?</a:t>
            </a:r>
          </a:p>
        </p:txBody>
      </p:sp>
      <p:sp>
        <p:nvSpPr>
          <p:cNvPr id="3" name="Espaço Reservado para Conteúdo 2">
            <a:extLst>
              <a:ext uri="{FF2B5EF4-FFF2-40B4-BE49-F238E27FC236}">
                <a16:creationId xmlns:a16="http://schemas.microsoft.com/office/drawing/2014/main" id="{56C0F34F-EB64-410C-9102-2D064344522B}"/>
              </a:ext>
            </a:extLst>
          </p:cNvPr>
          <p:cNvSpPr>
            <a:spLocks noGrp="1"/>
          </p:cNvSpPr>
          <p:nvPr>
            <p:ph idx="1"/>
          </p:nvPr>
        </p:nvSpPr>
        <p:spPr/>
        <p:txBody>
          <a:bodyPr>
            <a:normAutofit lnSpcReduction="10000"/>
          </a:bodyPr>
          <a:lstStyle/>
          <a:p>
            <a:r>
              <a:rPr lang="pt-BR" b="1" dirty="0"/>
              <a:t>Isolamento Social/Alienação</a:t>
            </a:r>
            <a:br>
              <a:rPr lang="pt-BR" dirty="0"/>
            </a:br>
            <a:r>
              <a:rPr lang="pt-BR" dirty="0"/>
              <a:t>Cognitivo 1- Modificar a percepção de si mesmo como sendo socialmente indesejável; modificar a visão negativa exagerada em relação à aparência e às competências sociais. Dar importância às qualidades úteis do paciente 2- Minimizar as diferenças e sublinhar as semelhanças com as pessoas Experiencial Trabalhar mentalmente memórias de rejeição ou de alienação; expressar seus sentimentos perante o grupo. Imaginar um grupo de adultos que o acolhem e aceitam Comportamental 1- Superar a evitação 2- Terapia de grupo 3- Desenvolver gradualmente círculos de amigos e estabelecer laços com a comunidade 4- Melhorar as competências sociais Relacionamento Terapêutico 1- Confrontar a evitação de situações sociais 2- Elogiar atributos sociais positivos </a:t>
            </a:r>
          </a:p>
        </p:txBody>
      </p:sp>
    </p:spTree>
    <p:extLst>
      <p:ext uri="{BB962C8B-B14F-4D97-AF65-F5344CB8AC3E}">
        <p14:creationId xmlns:p14="http://schemas.microsoft.com/office/powerpoint/2010/main" val="37195077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8432EF-6967-454F-B070-590DF4B7D4F9}"/>
              </a:ext>
            </a:extLst>
          </p:cNvPr>
          <p:cNvSpPr>
            <a:spLocks noGrp="1"/>
          </p:cNvSpPr>
          <p:nvPr>
            <p:ph type="title"/>
          </p:nvPr>
        </p:nvSpPr>
        <p:spPr/>
        <p:txBody>
          <a:bodyPr/>
          <a:lstStyle/>
          <a:p>
            <a:r>
              <a:rPr lang="pt-BR" dirty="0"/>
              <a:t>Como tratar os esquemas ?</a:t>
            </a:r>
          </a:p>
        </p:txBody>
      </p:sp>
      <p:sp>
        <p:nvSpPr>
          <p:cNvPr id="3" name="Espaço Reservado para Conteúdo 2">
            <a:extLst>
              <a:ext uri="{FF2B5EF4-FFF2-40B4-BE49-F238E27FC236}">
                <a16:creationId xmlns:a16="http://schemas.microsoft.com/office/drawing/2014/main" id="{30619403-E9D2-4E78-9383-62954FE05955}"/>
              </a:ext>
            </a:extLst>
          </p:cNvPr>
          <p:cNvSpPr>
            <a:spLocks noGrp="1"/>
          </p:cNvSpPr>
          <p:nvPr>
            <p:ph idx="1"/>
          </p:nvPr>
        </p:nvSpPr>
        <p:spPr/>
        <p:txBody>
          <a:bodyPr>
            <a:normAutofit lnSpcReduction="10000"/>
          </a:bodyPr>
          <a:lstStyle/>
          <a:p>
            <a:r>
              <a:rPr lang="pt-BR" dirty="0"/>
              <a:t>Fracasso Cognitivo 1- Contestar a visão de que o paciente é intrinsecamente estúpido, incapaz. Reatribuir o fracasso à manutenção do esquema 2- Enfatizar os sucessos e as competências 3- Estabelecer expectativas realistas Experiencial 1- Acessar memórias de pais, professores, </a:t>
            </a:r>
            <a:r>
              <a:rPr lang="pt-BR" dirty="0" err="1"/>
              <a:t>etc.críticos</a:t>
            </a:r>
            <a:r>
              <a:rPr lang="pt-BR" dirty="0"/>
              <a:t> que não constituíram fontes de apoio; comparações com parentes ou expectativas irrealistas 2- Utilizar técnicas de imagens mentais para superar a evitação de situações de desempenho Comportamental 1- Tarefas graduadas para o paciente empreender novos desafios 2- Estabelecer limites, desenvolver estruturas para superar a procrastinação e ensinar autodisciplina Relacionamento Terapêutico 1- Apoiar o sucesso 2- Estabelecer expectativas realistas 3- Fornecer estrutura e limites</a:t>
            </a:r>
          </a:p>
        </p:txBody>
      </p:sp>
    </p:spTree>
    <p:extLst>
      <p:ext uri="{BB962C8B-B14F-4D97-AF65-F5344CB8AC3E}">
        <p14:creationId xmlns:p14="http://schemas.microsoft.com/office/powerpoint/2010/main" val="4286766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11FE39-243D-4132-ACF3-9FB785440ADA}"/>
              </a:ext>
            </a:extLst>
          </p:cNvPr>
          <p:cNvSpPr>
            <a:spLocks noGrp="1"/>
          </p:cNvSpPr>
          <p:nvPr>
            <p:ph type="title"/>
          </p:nvPr>
        </p:nvSpPr>
        <p:spPr/>
        <p:txBody>
          <a:bodyPr/>
          <a:lstStyle/>
          <a:p>
            <a:r>
              <a:rPr lang="pt-BR" dirty="0"/>
              <a:t>Como tratar os esquemas ?</a:t>
            </a:r>
          </a:p>
        </p:txBody>
      </p:sp>
      <p:sp>
        <p:nvSpPr>
          <p:cNvPr id="3" name="Espaço Reservado para Conteúdo 2">
            <a:extLst>
              <a:ext uri="{FF2B5EF4-FFF2-40B4-BE49-F238E27FC236}">
                <a16:creationId xmlns:a16="http://schemas.microsoft.com/office/drawing/2014/main" id="{565B74E6-3282-4C4A-853D-9AB5EBEE6384}"/>
              </a:ext>
            </a:extLst>
          </p:cNvPr>
          <p:cNvSpPr>
            <a:spLocks noGrp="1"/>
          </p:cNvSpPr>
          <p:nvPr>
            <p:ph idx="1"/>
          </p:nvPr>
        </p:nvSpPr>
        <p:spPr/>
        <p:txBody>
          <a:bodyPr/>
          <a:lstStyle/>
          <a:p>
            <a:r>
              <a:rPr lang="pt-BR" dirty="0"/>
              <a:t>Subjugação Cognitivo 1- Contestar expectativas de consequências negativas exageradas do paciente mediante a expressão de suas necessidades emocionais (punição, abandono, retaliação) Experiencial 1- Expressar raiva e afirmar seus direitos, usando a imaginação, perante pais controladores Comportamental 1- Escolher parceiros não controladores 2- Afirmar gradualmente as suas necessidades perante os outros 3- Aprender inclinações naturais e agir de acordo com elas Relacionamento Terapêutico 1- Não controlar excessivamente 2- Encorajar o paciente a tomar suas próprias decisões 3- Apontar comportamentos de reverência – identificar a raiva </a:t>
            </a:r>
          </a:p>
        </p:txBody>
      </p:sp>
    </p:spTree>
    <p:extLst>
      <p:ext uri="{BB962C8B-B14F-4D97-AF65-F5344CB8AC3E}">
        <p14:creationId xmlns:p14="http://schemas.microsoft.com/office/powerpoint/2010/main" val="2386324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422FE0-1E41-4D30-BFBD-AAA77463B8B9}"/>
              </a:ext>
            </a:extLst>
          </p:cNvPr>
          <p:cNvSpPr>
            <a:spLocks noGrp="1"/>
          </p:cNvSpPr>
          <p:nvPr>
            <p:ph type="title"/>
          </p:nvPr>
        </p:nvSpPr>
        <p:spPr/>
        <p:txBody>
          <a:bodyPr/>
          <a:lstStyle/>
          <a:p>
            <a:r>
              <a:rPr lang="pt-BR" dirty="0"/>
              <a:t>Como tratar os esquemas ?</a:t>
            </a:r>
          </a:p>
        </p:txBody>
      </p:sp>
      <p:sp>
        <p:nvSpPr>
          <p:cNvPr id="3" name="Espaço Reservado para Conteúdo 2">
            <a:extLst>
              <a:ext uri="{FF2B5EF4-FFF2-40B4-BE49-F238E27FC236}">
                <a16:creationId xmlns:a16="http://schemas.microsoft.com/office/drawing/2014/main" id="{644BB4B6-F261-4E57-9DC8-0BC0156F730E}"/>
              </a:ext>
            </a:extLst>
          </p:cNvPr>
          <p:cNvSpPr>
            <a:spLocks noGrp="1"/>
          </p:cNvSpPr>
          <p:nvPr>
            <p:ph idx="1"/>
          </p:nvPr>
        </p:nvSpPr>
        <p:spPr/>
        <p:txBody>
          <a:bodyPr/>
          <a:lstStyle/>
          <a:p>
            <a:r>
              <a:rPr lang="pt-BR" dirty="0"/>
              <a:t>Inibição Emocional Cognitivo 1- Enfatizar as vantagens de demonstrar as emoções 2- Minimizar as consequências temidas por agir impulsivamente ou com emoção Experiencial 1- Acessar e expressar mentalmente emoções não reconhecidas; raiva, agressão, sexo, alegria, etc. 2- Dialogar com pai/mãe inibidor(a) Comportamental 1- Discutir mais frequentemente os sentimentos do paciente 2- Expressar mais frequentemente os sentimentos do paciente 3- Ser mais espontâneo: dançar, sexo, agressão, etc. 4- Tarefas graduadas – deixar de se controlar Relacionamento Terapêutico 1- Modelar e encorajar maior expressão de afeto e espontaneidade </a:t>
            </a:r>
          </a:p>
        </p:txBody>
      </p:sp>
    </p:spTree>
    <p:extLst>
      <p:ext uri="{BB962C8B-B14F-4D97-AF65-F5344CB8AC3E}">
        <p14:creationId xmlns:p14="http://schemas.microsoft.com/office/powerpoint/2010/main" val="18874506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C2C40B-D9AB-49BF-AF87-048E23E305B9}"/>
              </a:ext>
            </a:extLst>
          </p:cNvPr>
          <p:cNvSpPr>
            <a:spLocks noGrp="1"/>
          </p:cNvSpPr>
          <p:nvPr>
            <p:ph type="title"/>
          </p:nvPr>
        </p:nvSpPr>
        <p:spPr/>
        <p:txBody>
          <a:bodyPr/>
          <a:lstStyle/>
          <a:p>
            <a:r>
              <a:rPr lang="pt-BR" dirty="0"/>
              <a:t>Como tratar os esquemas ?</a:t>
            </a:r>
          </a:p>
        </p:txBody>
      </p:sp>
      <p:sp>
        <p:nvSpPr>
          <p:cNvPr id="3" name="Espaço Reservado para Conteúdo 2">
            <a:extLst>
              <a:ext uri="{FF2B5EF4-FFF2-40B4-BE49-F238E27FC236}">
                <a16:creationId xmlns:a16="http://schemas.microsoft.com/office/drawing/2014/main" id="{D28E6B0F-5C9B-4A05-9AB5-85CFDCDE9A6B}"/>
              </a:ext>
            </a:extLst>
          </p:cNvPr>
          <p:cNvSpPr>
            <a:spLocks noGrp="1"/>
          </p:cNvSpPr>
          <p:nvPr>
            <p:ph idx="1"/>
          </p:nvPr>
        </p:nvSpPr>
        <p:spPr/>
        <p:txBody>
          <a:bodyPr>
            <a:normAutofit fontScale="92500" lnSpcReduction="10000"/>
          </a:bodyPr>
          <a:lstStyle/>
          <a:p>
            <a:r>
              <a:rPr lang="pt-BR" b="1" dirty="0" err="1"/>
              <a:t>Auto-Sacrifício</a:t>
            </a:r>
            <a:r>
              <a:rPr lang="pt-BR" b="1" dirty="0"/>
              <a:t>/ Excesso de Responsabilidade</a:t>
            </a:r>
            <a:br>
              <a:rPr lang="pt-BR" dirty="0"/>
            </a:br>
            <a:r>
              <a:rPr lang="pt-BR" dirty="0"/>
              <a:t>Cognitivo 1- Mudar a percepção exagerada quanto à intensidade das necessidades dos outros 2- Aumentar a consciência de suas próprias necessidades 3- Realçar o desequilíbrio existente na razão: dar/receber Experiencial 1- Avaliar mentalmente o ressentimento em relação à privação emocional, assim como o desequilíbrio em relação aos pais Comportamental 1- O paciente pedir para satisfazerem as suas necessidades 2- Não escolher parceiros carentes 3- Estabelecer limites quanto àquilo que se dá aos outros Relacionamento Terapêutico 1- Como terapeuta, moldar limites apropriados. O terapeuta tem o direito de ter suas próprias necessidades e carências 2- Desencorajar a tendência do paciente de querer tomar conta do terapeuta – esclarecer esse padrão de comportamento 3- Encorajar o paciente a confiar no terapeuta e validar suas necessidades de dependência </a:t>
            </a:r>
          </a:p>
        </p:txBody>
      </p:sp>
    </p:spTree>
    <p:extLst>
      <p:ext uri="{BB962C8B-B14F-4D97-AF65-F5344CB8AC3E}">
        <p14:creationId xmlns:p14="http://schemas.microsoft.com/office/powerpoint/2010/main" val="3016318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17526F-E4CB-48C4-810B-5EEA6E74F2F6}"/>
              </a:ext>
            </a:extLst>
          </p:cNvPr>
          <p:cNvSpPr>
            <a:spLocks noGrp="1"/>
          </p:cNvSpPr>
          <p:nvPr>
            <p:ph type="title"/>
          </p:nvPr>
        </p:nvSpPr>
        <p:spPr/>
        <p:txBody>
          <a:bodyPr/>
          <a:lstStyle/>
          <a:p>
            <a:r>
              <a:rPr lang="pt-BR" dirty="0"/>
              <a:t>Como tratar os esquemas ?</a:t>
            </a:r>
          </a:p>
        </p:txBody>
      </p:sp>
      <p:sp>
        <p:nvSpPr>
          <p:cNvPr id="3" name="Espaço Reservado para Conteúdo 2">
            <a:extLst>
              <a:ext uri="{FF2B5EF4-FFF2-40B4-BE49-F238E27FC236}">
                <a16:creationId xmlns:a16="http://schemas.microsoft.com/office/drawing/2014/main" id="{4F167325-9E9C-404B-9A4C-675FEF6E6DC2}"/>
              </a:ext>
            </a:extLst>
          </p:cNvPr>
          <p:cNvSpPr>
            <a:spLocks noGrp="1"/>
          </p:cNvSpPr>
          <p:nvPr>
            <p:ph idx="1"/>
          </p:nvPr>
        </p:nvSpPr>
        <p:spPr/>
        <p:txBody>
          <a:bodyPr/>
          <a:lstStyle/>
          <a:p>
            <a:r>
              <a:rPr lang="pt-BR" b="1" dirty="0"/>
              <a:t>Padrões Excessivos/ Rígidos de Realização</a:t>
            </a:r>
            <a:br>
              <a:rPr lang="pt-BR" dirty="0"/>
            </a:br>
            <a:r>
              <a:rPr lang="pt-BR" dirty="0"/>
              <a:t>Cognitivo 1- Reduzir padrões irrealistas- enfatizar a existência de um continuum e recorrer à análise de custos e benefícios 2- Apontar as vantagens e desvantagens do paciente ter esses padrões inflexíveis; na saúde, na felicidade, </a:t>
            </a:r>
            <a:r>
              <a:rPr lang="pt-BR" dirty="0" err="1"/>
              <a:t>etc</a:t>
            </a:r>
            <a:r>
              <a:rPr lang="pt-BR" dirty="0"/>
              <a:t> 3- Reduzir os riscos percebidos de imperfeição Experiencial 1- Diálogo com pais com expectativas elevadas Comportamental 1- Reduzir gradualmente os padrões inflexíveis 2- Aumentar o tempo dedicado ao lazer e à descontração/relaxamento Relacionamento Terapêutico 1- O terapeuta deve modelar, em sua abordagem, padrões equilibrados de exigência na terapia ou na própria vida </a:t>
            </a:r>
          </a:p>
        </p:txBody>
      </p:sp>
    </p:spTree>
    <p:extLst>
      <p:ext uri="{BB962C8B-B14F-4D97-AF65-F5344CB8AC3E}">
        <p14:creationId xmlns:p14="http://schemas.microsoft.com/office/powerpoint/2010/main" val="32089444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F10881-9548-4252-9CD6-C0E5DA78F1D6}"/>
              </a:ext>
            </a:extLst>
          </p:cNvPr>
          <p:cNvSpPr>
            <a:spLocks noGrp="1"/>
          </p:cNvSpPr>
          <p:nvPr>
            <p:ph type="title"/>
          </p:nvPr>
        </p:nvSpPr>
        <p:spPr/>
        <p:txBody>
          <a:bodyPr>
            <a:normAutofit/>
          </a:bodyPr>
          <a:lstStyle/>
          <a:p>
            <a:r>
              <a:rPr lang="pt-BR" dirty="0"/>
              <a:t>Como tratar os esquemas ?</a:t>
            </a:r>
          </a:p>
        </p:txBody>
      </p:sp>
      <p:sp>
        <p:nvSpPr>
          <p:cNvPr id="3" name="Espaço Reservado para Conteúdo 2">
            <a:extLst>
              <a:ext uri="{FF2B5EF4-FFF2-40B4-BE49-F238E27FC236}">
                <a16:creationId xmlns:a16="http://schemas.microsoft.com/office/drawing/2014/main" id="{5F5BC386-7F42-4CB0-8707-6BC5B91C0CB6}"/>
              </a:ext>
            </a:extLst>
          </p:cNvPr>
          <p:cNvSpPr>
            <a:spLocks noGrp="1"/>
          </p:cNvSpPr>
          <p:nvPr>
            <p:ph idx="1"/>
          </p:nvPr>
        </p:nvSpPr>
        <p:spPr/>
        <p:txBody>
          <a:bodyPr/>
          <a:lstStyle/>
          <a:p>
            <a:r>
              <a:rPr lang="pt-BR" b="1" dirty="0"/>
              <a:t>Negativismo/ Pessimismo</a:t>
            </a:r>
            <a:br>
              <a:rPr lang="pt-BR" dirty="0"/>
            </a:br>
            <a:r>
              <a:rPr lang="pt-BR" dirty="0"/>
              <a:t>Cognitivo 1- Encorajar o paciente a enfocar os aspectos positivos de sua vida ao invés de exagerar continuamente seus aspectos negativos 2- Satisfação ilusória X realismo depressivo Experiencial 1- Diálogo com um pai/mãe negativista 2- Estabelecer um diálogo entre as partes negativas e positivas de si mesmo 3- Avaliar possíveis perdas, raiva ou privações Comportamental 1- Solicitar a satisfação de suas necessidades emocionais/carências nos relacionamentos com os outros 2- Realizar atividades apenas com o objetivo de se divertir, de obter prazer Relacionamento Terapêutico 1- Encorajar o paciente a desempenhar um papel positivo (e não se queixar cada vez mais e ser mais pessimista) </a:t>
            </a:r>
          </a:p>
        </p:txBody>
      </p:sp>
    </p:spTree>
    <p:extLst>
      <p:ext uri="{BB962C8B-B14F-4D97-AF65-F5344CB8AC3E}">
        <p14:creationId xmlns:p14="http://schemas.microsoft.com/office/powerpoint/2010/main" val="1956542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5AB4C0-7164-4635-86A6-0A13A0BC94FE}"/>
              </a:ext>
            </a:extLst>
          </p:cNvPr>
          <p:cNvSpPr>
            <a:spLocks noGrp="1"/>
          </p:cNvSpPr>
          <p:nvPr>
            <p:ph type="title"/>
          </p:nvPr>
        </p:nvSpPr>
        <p:spPr/>
        <p:txBody>
          <a:bodyPr>
            <a:normAutofit/>
          </a:bodyPr>
          <a:lstStyle/>
          <a:p>
            <a:r>
              <a:rPr lang="pt-BR" dirty="0"/>
              <a:t>Como tratar os esquemas ?</a:t>
            </a:r>
          </a:p>
        </p:txBody>
      </p:sp>
      <p:sp>
        <p:nvSpPr>
          <p:cNvPr id="3" name="Espaço Reservado para Conteúdo 2">
            <a:extLst>
              <a:ext uri="{FF2B5EF4-FFF2-40B4-BE49-F238E27FC236}">
                <a16:creationId xmlns:a16="http://schemas.microsoft.com/office/drawing/2014/main" id="{85CFFFCF-672F-4521-BD18-EDDBF76DD5D0}"/>
              </a:ext>
            </a:extLst>
          </p:cNvPr>
          <p:cNvSpPr>
            <a:spLocks noGrp="1"/>
          </p:cNvSpPr>
          <p:nvPr>
            <p:ph idx="1"/>
          </p:nvPr>
        </p:nvSpPr>
        <p:spPr/>
        <p:txBody>
          <a:bodyPr/>
          <a:lstStyle/>
          <a:p>
            <a:r>
              <a:rPr lang="pt-BR" dirty="0"/>
              <a:t>Grandiosidade Cognitivo 1- Modificar a visão que o paciente tem de si mesmo de ser alguém especial com direitos especiais 2- Encorajar a empatia em relação aos outros – princípio da reciprocidade 3- Realçar as consequências negativas da grandiosidade Experiencial 1- Avaliar o lado vulnerável do </a:t>
            </a:r>
            <a:r>
              <a:rPr lang="pt-BR" dirty="0" err="1"/>
              <a:t>paciente:esquemas</a:t>
            </a:r>
            <a:r>
              <a:rPr lang="pt-BR" dirty="0"/>
              <a:t> subjacentes Comportamental 1- Interromper o padrão de comportamento autocentrado: equilibrar suas próprias necessidades com as necessidades dos outros: “Seguir regras” Relacionamento Terapêutico 1- Confrontar a tendência para o engrandecimento – estabelecer limites 2- Apoiar vulnerabilidades 3- Não apoiar/reforçar status/posição/categoria, etc.</a:t>
            </a:r>
          </a:p>
        </p:txBody>
      </p:sp>
    </p:spTree>
    <p:extLst>
      <p:ext uri="{BB962C8B-B14F-4D97-AF65-F5344CB8AC3E}">
        <p14:creationId xmlns:p14="http://schemas.microsoft.com/office/powerpoint/2010/main" val="2729816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CC3417-F805-47C6-98C5-18CF2177DCBD}"/>
              </a:ext>
            </a:extLst>
          </p:cNvPr>
          <p:cNvSpPr>
            <a:spLocks noGrp="1"/>
          </p:cNvSpPr>
          <p:nvPr>
            <p:ph type="title"/>
          </p:nvPr>
        </p:nvSpPr>
        <p:spPr/>
        <p:txBody>
          <a:bodyPr/>
          <a:lstStyle/>
          <a:p>
            <a:r>
              <a:rPr lang="pt-BR" dirty="0"/>
              <a:t>Como tratar os esquemas ?</a:t>
            </a:r>
          </a:p>
        </p:txBody>
      </p:sp>
      <p:sp>
        <p:nvSpPr>
          <p:cNvPr id="3" name="Espaço Reservado para Conteúdo 2">
            <a:extLst>
              <a:ext uri="{FF2B5EF4-FFF2-40B4-BE49-F238E27FC236}">
                <a16:creationId xmlns:a16="http://schemas.microsoft.com/office/drawing/2014/main" id="{0AF641AC-855D-436F-B293-04F75A179505}"/>
              </a:ext>
            </a:extLst>
          </p:cNvPr>
          <p:cNvSpPr>
            <a:spLocks noGrp="1"/>
          </p:cNvSpPr>
          <p:nvPr>
            <p:ph idx="1"/>
          </p:nvPr>
        </p:nvSpPr>
        <p:spPr/>
        <p:txBody>
          <a:bodyPr/>
          <a:lstStyle/>
          <a:p>
            <a:r>
              <a:rPr lang="pt-BR" b="1" dirty="0"/>
              <a:t>Autocontrole/ Autodisciplina Insuficientes</a:t>
            </a:r>
            <a:br>
              <a:rPr lang="pt-BR" dirty="0"/>
            </a:br>
            <a:r>
              <a:rPr lang="pt-BR" dirty="0"/>
              <a:t>Cognitivo 1- Ensinar o paciente sobre o valor da gratificação em curto prazo X gratificação a longo prazo Experiencial 1- Explorar mentalmente afetos e esquemas nucleares subjacentes Comportamental 1- Ensinar autodisciplina através de tarefas estruturadas 2- Ensinar técnicas de controle das próprias emoções Relacionamento Terapêutico 1- Ser firme; estabelecer limites </a:t>
            </a:r>
          </a:p>
        </p:txBody>
      </p:sp>
    </p:spTree>
    <p:extLst>
      <p:ext uri="{BB962C8B-B14F-4D97-AF65-F5344CB8AC3E}">
        <p14:creationId xmlns:p14="http://schemas.microsoft.com/office/powerpoint/2010/main" val="31276891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4F64FC-0605-4764-A482-CA56B196BC4B}"/>
              </a:ext>
            </a:extLst>
          </p:cNvPr>
          <p:cNvSpPr>
            <a:spLocks noGrp="1"/>
          </p:cNvSpPr>
          <p:nvPr>
            <p:ph type="title"/>
          </p:nvPr>
        </p:nvSpPr>
        <p:spPr/>
        <p:txBody>
          <a:bodyPr/>
          <a:lstStyle/>
          <a:p>
            <a:r>
              <a:rPr lang="pt-BR" dirty="0"/>
              <a:t>Como tratar os esquemas ?</a:t>
            </a:r>
          </a:p>
        </p:txBody>
      </p:sp>
      <p:sp>
        <p:nvSpPr>
          <p:cNvPr id="3" name="Espaço Reservado para Conteúdo 2">
            <a:extLst>
              <a:ext uri="{FF2B5EF4-FFF2-40B4-BE49-F238E27FC236}">
                <a16:creationId xmlns:a16="http://schemas.microsoft.com/office/drawing/2014/main" id="{3DFEB9D4-A178-46C8-89FE-77B82E94C3ED}"/>
              </a:ext>
            </a:extLst>
          </p:cNvPr>
          <p:cNvSpPr>
            <a:spLocks noGrp="1"/>
          </p:cNvSpPr>
          <p:nvPr>
            <p:ph idx="1"/>
          </p:nvPr>
        </p:nvSpPr>
        <p:spPr/>
        <p:txBody>
          <a:bodyPr>
            <a:normAutofit fontScale="92500" lnSpcReduction="20000"/>
          </a:bodyPr>
          <a:lstStyle/>
          <a:p>
            <a:r>
              <a:rPr lang="pt-BR" b="1" dirty="0"/>
              <a:t>Formulários adicionais</a:t>
            </a:r>
            <a:br>
              <a:rPr lang="pt-BR" dirty="0"/>
            </a:br>
            <a:r>
              <a:rPr lang="pt-BR" dirty="0"/>
              <a:t>Conceitualização do Caso Técnica – Lembretes Demonstração de um caso </a:t>
            </a:r>
            <a:br>
              <a:rPr lang="pt-BR" dirty="0"/>
            </a:br>
            <a:endParaRPr lang="pt-BR" dirty="0"/>
          </a:p>
          <a:p>
            <a:r>
              <a:rPr lang="pt-BR" b="1" dirty="0"/>
              <a:t>TERAPIA FOCADA NO ESQUEMA</a:t>
            </a:r>
            <a:br>
              <a:rPr lang="pt-BR" dirty="0"/>
            </a:br>
            <a:r>
              <a:rPr lang="pt-BR" dirty="0"/>
              <a:t>Expansão da Terapia Cognitiva para Transtornos de Personalidade </a:t>
            </a:r>
            <a:br>
              <a:rPr lang="pt-BR" dirty="0"/>
            </a:br>
            <a:endParaRPr lang="pt-BR" dirty="0"/>
          </a:p>
          <a:p>
            <a:r>
              <a:rPr lang="pt-BR" b="1" dirty="0"/>
              <a:t>As cognições e comportamentos são mais rígidos nos transtornos de personalidade</a:t>
            </a:r>
            <a:br>
              <a:rPr lang="pt-BR" dirty="0"/>
            </a:br>
            <a:r>
              <a:rPr lang="pt-BR" dirty="0"/>
              <a:t>A lacuna entre a mudança cognitiva e emotiva é muito maior nos transtornos de personalidade</a:t>
            </a:r>
          </a:p>
          <a:p>
            <a:r>
              <a:rPr lang="pt-BR" dirty="0"/>
              <a:t> Os relacionamentos íntimos são mais centrais aos problemas de pacientes com transtornos de personalidade Muitos pacientes com transtornos de personalidade não obedecem às técnicas da TCC tradicional (por exemplo, RPD, tarefas de casa) </a:t>
            </a:r>
            <a:br>
              <a:rPr lang="pt-BR" dirty="0"/>
            </a:br>
            <a:endParaRPr lang="pt-BR" dirty="0"/>
          </a:p>
          <a:p>
            <a:endParaRPr lang="pt-BR" dirty="0"/>
          </a:p>
        </p:txBody>
      </p:sp>
    </p:spTree>
    <p:extLst>
      <p:ext uri="{BB962C8B-B14F-4D97-AF65-F5344CB8AC3E}">
        <p14:creationId xmlns:p14="http://schemas.microsoft.com/office/powerpoint/2010/main" val="3035088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00B488-D5AF-4743-9CBE-C26F727CF741}"/>
              </a:ext>
            </a:extLst>
          </p:cNvPr>
          <p:cNvSpPr>
            <a:spLocks noGrp="1"/>
          </p:cNvSpPr>
          <p:nvPr>
            <p:ph type="title"/>
          </p:nvPr>
        </p:nvSpPr>
        <p:spPr/>
        <p:txBody>
          <a:bodyPr/>
          <a:lstStyle/>
          <a:p>
            <a:r>
              <a:rPr lang="pt-BR" dirty="0"/>
              <a:t>Terapia dos Esquemas</a:t>
            </a:r>
            <a:br>
              <a:rPr lang="pt-BR" dirty="0"/>
            </a:br>
            <a:r>
              <a:rPr lang="pt-BR" dirty="0"/>
              <a:t>YOUNG (2003)</a:t>
            </a:r>
          </a:p>
        </p:txBody>
      </p:sp>
      <p:pic>
        <p:nvPicPr>
          <p:cNvPr id="5" name="Espaço Reservado para Conteúdo 4">
            <a:extLst>
              <a:ext uri="{FF2B5EF4-FFF2-40B4-BE49-F238E27FC236}">
                <a16:creationId xmlns:a16="http://schemas.microsoft.com/office/drawing/2014/main" id="{5366F3B9-B304-4EF8-8666-EB947481869D}"/>
              </a:ext>
            </a:extLst>
          </p:cNvPr>
          <p:cNvPicPr>
            <a:picLocks noGrp="1" noChangeAspect="1"/>
          </p:cNvPicPr>
          <p:nvPr>
            <p:ph idx="1"/>
          </p:nvPr>
        </p:nvPicPr>
        <p:blipFill>
          <a:blip r:embed="rId2"/>
          <a:stretch>
            <a:fillRect/>
          </a:stretch>
        </p:blipFill>
        <p:spPr>
          <a:xfrm>
            <a:off x="4969564" y="1338470"/>
            <a:ext cx="5777949" cy="5022573"/>
          </a:xfrm>
        </p:spPr>
      </p:pic>
    </p:spTree>
    <p:extLst>
      <p:ext uri="{BB962C8B-B14F-4D97-AF65-F5344CB8AC3E}">
        <p14:creationId xmlns:p14="http://schemas.microsoft.com/office/powerpoint/2010/main" val="105838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D833E0-87FD-4324-802C-1C5DBCBD6AF0}"/>
              </a:ext>
            </a:extLst>
          </p:cNvPr>
          <p:cNvSpPr>
            <a:spLocks noGrp="1"/>
          </p:cNvSpPr>
          <p:nvPr>
            <p:ph type="title"/>
          </p:nvPr>
        </p:nvSpPr>
        <p:spPr/>
        <p:txBody>
          <a:bodyPr/>
          <a:lstStyle/>
          <a:p>
            <a:r>
              <a:rPr lang="pt-BR" dirty="0"/>
              <a:t>Como tratar os esquemas ?</a:t>
            </a:r>
          </a:p>
        </p:txBody>
      </p:sp>
      <p:sp>
        <p:nvSpPr>
          <p:cNvPr id="3" name="Espaço Reservado para Conteúdo 2">
            <a:extLst>
              <a:ext uri="{FF2B5EF4-FFF2-40B4-BE49-F238E27FC236}">
                <a16:creationId xmlns:a16="http://schemas.microsoft.com/office/drawing/2014/main" id="{FDF4911A-6A68-43E8-8D0F-CB51C123E689}"/>
              </a:ext>
            </a:extLst>
          </p:cNvPr>
          <p:cNvSpPr>
            <a:spLocks noGrp="1"/>
          </p:cNvSpPr>
          <p:nvPr>
            <p:ph idx="1"/>
          </p:nvPr>
        </p:nvSpPr>
        <p:spPr/>
        <p:txBody>
          <a:bodyPr/>
          <a:lstStyle/>
          <a:p>
            <a:r>
              <a:rPr lang="pt-BR" b="1" dirty="0"/>
              <a:t>Maior ênfase no relacionamento terapêutico</a:t>
            </a:r>
            <a:br>
              <a:rPr lang="pt-BR" dirty="0"/>
            </a:br>
            <a:r>
              <a:rPr lang="pt-BR" dirty="0"/>
              <a:t>Maior ênfase no afeto (por ex.: imagens mentais, </a:t>
            </a:r>
            <a:r>
              <a:rPr lang="pt-BR" dirty="0" err="1"/>
              <a:t>roleplaying</a:t>
            </a:r>
            <a:r>
              <a:rPr lang="pt-BR" dirty="0"/>
              <a:t>) e nos estados de humor </a:t>
            </a:r>
          </a:p>
          <a:p>
            <a:r>
              <a:rPr lang="pt-BR" dirty="0"/>
              <a:t>Maior discussão das origens na infância e nos processos durante o desenvolvimento </a:t>
            </a:r>
          </a:p>
          <a:p>
            <a:r>
              <a:rPr lang="pt-BR" dirty="0"/>
              <a:t>Maior ênfase nos estilos de enfrentamento de toda a vida (</a:t>
            </a:r>
            <a:r>
              <a:rPr lang="pt-BR" dirty="0" err="1"/>
              <a:t>e.g.evitação</a:t>
            </a:r>
            <a:r>
              <a:rPr lang="pt-BR" dirty="0"/>
              <a:t> e compensação)</a:t>
            </a:r>
          </a:p>
          <a:p>
            <a:r>
              <a:rPr lang="pt-BR" dirty="0"/>
              <a:t> Maior ênfase nos temas centrais entrincheirados (</a:t>
            </a:r>
            <a:r>
              <a:rPr lang="pt-BR" dirty="0" err="1"/>
              <a:t>i.e.,esquemas</a:t>
            </a:r>
            <a:r>
              <a:rPr lang="pt-BR" dirty="0"/>
              <a:t>) </a:t>
            </a:r>
          </a:p>
          <a:p>
            <a:endParaRPr lang="pt-BR" dirty="0"/>
          </a:p>
        </p:txBody>
      </p:sp>
    </p:spTree>
    <p:extLst>
      <p:ext uri="{BB962C8B-B14F-4D97-AF65-F5344CB8AC3E}">
        <p14:creationId xmlns:p14="http://schemas.microsoft.com/office/powerpoint/2010/main" val="1323130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1C9278-8434-4A2C-993A-443B62E30856}"/>
              </a:ext>
            </a:extLst>
          </p:cNvPr>
          <p:cNvSpPr>
            <a:spLocks noGrp="1"/>
          </p:cNvSpPr>
          <p:nvPr>
            <p:ph type="title"/>
          </p:nvPr>
        </p:nvSpPr>
        <p:spPr/>
        <p:txBody>
          <a:bodyPr/>
          <a:lstStyle/>
          <a:p>
            <a:r>
              <a:rPr lang="pt-BR" dirty="0"/>
              <a:t>Como tratar os esquemas?</a:t>
            </a:r>
          </a:p>
        </p:txBody>
      </p:sp>
      <p:sp>
        <p:nvSpPr>
          <p:cNvPr id="3" name="Espaço Reservado para Conteúdo 2">
            <a:extLst>
              <a:ext uri="{FF2B5EF4-FFF2-40B4-BE49-F238E27FC236}">
                <a16:creationId xmlns:a16="http://schemas.microsoft.com/office/drawing/2014/main" id="{46894EDA-8C83-4264-A996-E7F99CD36B49}"/>
              </a:ext>
            </a:extLst>
          </p:cNvPr>
          <p:cNvSpPr>
            <a:spLocks noGrp="1"/>
          </p:cNvSpPr>
          <p:nvPr>
            <p:ph idx="1"/>
          </p:nvPr>
        </p:nvSpPr>
        <p:spPr/>
        <p:txBody>
          <a:bodyPr/>
          <a:lstStyle/>
          <a:p>
            <a:r>
              <a:rPr lang="pt-BR" b="1" dirty="0"/>
              <a:t>Abandono/ Instabilidade Emocional</a:t>
            </a:r>
            <a:br>
              <a:rPr lang="pt-BR" dirty="0"/>
            </a:br>
            <a:r>
              <a:rPr lang="pt-BR" dirty="0"/>
              <a:t>Cognitivo: 1- modificar a visão exagerada de abandono 2- modificar expectativas irreais -pessoas serem </a:t>
            </a:r>
            <a:r>
              <a:rPr lang="pt-BR" dirty="0" err="1"/>
              <a:t>consistentes,disponíveis</a:t>
            </a:r>
            <a:r>
              <a:rPr lang="pt-BR" dirty="0"/>
              <a:t> 3- reduzir certificação que não será abandonado Experiencial: 1- Técnica de Imagem Mental: reviver as memórias de pai/mãe instável 2- Exprimir raiva 3- Criança Interna cuidar da “criança abandonada” Comportamental: 1-Escolher parceiros estáveis 2- Evitar ciúmes, raiva, apego excessivo 3- Tolerar ficar sozinho. Aprender a tolerar ambientes seguros e estáveis Relacionamento Terapêutico: 1- </a:t>
            </a:r>
            <a:r>
              <a:rPr lang="pt-BR" dirty="0" err="1"/>
              <a:t>T.fonte</a:t>
            </a:r>
            <a:r>
              <a:rPr lang="pt-BR" dirty="0"/>
              <a:t> transacional de segurança e estabilidade 2- </a:t>
            </a:r>
            <a:r>
              <a:rPr lang="pt-BR" dirty="0" err="1"/>
              <a:t>T.corrige</a:t>
            </a:r>
            <a:r>
              <a:rPr lang="pt-BR" dirty="0"/>
              <a:t> distorções sobre a probabilidade de abandono 3- Aceitar períodos de afastamento</a:t>
            </a:r>
          </a:p>
        </p:txBody>
      </p:sp>
    </p:spTree>
    <p:extLst>
      <p:ext uri="{BB962C8B-B14F-4D97-AF65-F5344CB8AC3E}">
        <p14:creationId xmlns:p14="http://schemas.microsoft.com/office/powerpoint/2010/main" val="707781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DBD8B0-9F0B-493C-9364-D5A4B11CBD28}"/>
              </a:ext>
            </a:extLst>
          </p:cNvPr>
          <p:cNvSpPr>
            <a:spLocks noGrp="1"/>
          </p:cNvSpPr>
          <p:nvPr>
            <p:ph type="title"/>
          </p:nvPr>
        </p:nvSpPr>
        <p:spPr/>
        <p:txBody>
          <a:bodyPr/>
          <a:lstStyle/>
          <a:p>
            <a:r>
              <a:rPr lang="pt-BR" dirty="0"/>
              <a:t>Como tratar os esquemas ?</a:t>
            </a:r>
          </a:p>
        </p:txBody>
      </p:sp>
      <p:sp>
        <p:nvSpPr>
          <p:cNvPr id="3" name="Espaço Reservado para Conteúdo 2">
            <a:extLst>
              <a:ext uri="{FF2B5EF4-FFF2-40B4-BE49-F238E27FC236}">
                <a16:creationId xmlns:a16="http://schemas.microsoft.com/office/drawing/2014/main" id="{BF0CD258-1323-4585-84D4-828A5C7E69EE}"/>
              </a:ext>
            </a:extLst>
          </p:cNvPr>
          <p:cNvSpPr>
            <a:spLocks noGrp="1"/>
          </p:cNvSpPr>
          <p:nvPr>
            <p:ph idx="1"/>
          </p:nvPr>
        </p:nvSpPr>
        <p:spPr/>
        <p:txBody>
          <a:bodyPr>
            <a:normAutofit fontScale="92500" lnSpcReduction="10000"/>
          </a:bodyPr>
          <a:lstStyle/>
          <a:p>
            <a:r>
              <a:rPr lang="pt-BR" dirty="0"/>
              <a:t>Desconfiança/Abuso Cognitivo 1- Reduzir vigilância excessiva 2- Mudar visão exagerada da má intenção do outro 3- Mudar sua culpa pelo abuso 4- Não justificar o perpetrador do abuso 5- Mudar visão de indefeso diante do abuso 6- Ensinar o continuum de maus tratos/abuso Experiencial 1- Lembrança das memórias do abuso/humilhação 2- Exprimir raiva verbal e </a:t>
            </a:r>
            <a:r>
              <a:rPr lang="pt-BR" dirty="0" err="1"/>
              <a:t>fisicam</a:t>
            </a:r>
            <a:r>
              <a:rPr lang="pt-BR" dirty="0"/>
              <a:t>/enfrentar abusador mentalmente 3- Encontrar um local seguro longe do perpetrador Comportamental 1- Gradualmente começar a confiar nas pessoas, parceiro não abusivo 2- Grupo de Apoio 3- Escolher parceiros não abusivos 4- Não abusar dos outros 5- Estabelecer limites com pessoas abusivas 6- Ser menos punitivo Relacionamento Terapêutico 1- Honesto e genuíno com o paciente 2- Confiança e Intimidade – discutir sempre a relação 3- Questionar vigilância 4- Não realizar </a:t>
            </a:r>
            <a:r>
              <a:rPr lang="pt-BR" dirty="0" err="1"/>
              <a:t>trab.experiencial</a:t>
            </a:r>
            <a:r>
              <a:rPr lang="pt-BR" dirty="0"/>
              <a:t> caso a relação não esteja constituída</a:t>
            </a:r>
          </a:p>
        </p:txBody>
      </p:sp>
    </p:spTree>
    <p:extLst>
      <p:ext uri="{BB962C8B-B14F-4D97-AF65-F5344CB8AC3E}">
        <p14:creationId xmlns:p14="http://schemas.microsoft.com/office/powerpoint/2010/main" val="1869899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E9F209-8265-4990-86F1-D0D2714FDC3D}"/>
              </a:ext>
            </a:extLst>
          </p:cNvPr>
          <p:cNvSpPr>
            <a:spLocks noGrp="1"/>
          </p:cNvSpPr>
          <p:nvPr>
            <p:ph type="title"/>
          </p:nvPr>
        </p:nvSpPr>
        <p:spPr/>
        <p:txBody>
          <a:bodyPr/>
          <a:lstStyle/>
          <a:p>
            <a:endParaRPr lang="pt-BR"/>
          </a:p>
        </p:txBody>
      </p:sp>
      <p:sp>
        <p:nvSpPr>
          <p:cNvPr id="3" name="Espaço Reservado para Conteúdo 2">
            <a:extLst>
              <a:ext uri="{FF2B5EF4-FFF2-40B4-BE49-F238E27FC236}">
                <a16:creationId xmlns:a16="http://schemas.microsoft.com/office/drawing/2014/main" id="{863AC1E7-FBAD-4AD5-A49F-4E781863AEAA}"/>
              </a:ext>
            </a:extLst>
          </p:cNvPr>
          <p:cNvSpPr>
            <a:spLocks noGrp="1"/>
          </p:cNvSpPr>
          <p:nvPr>
            <p:ph idx="1"/>
          </p:nvPr>
        </p:nvSpPr>
        <p:spPr/>
        <p:txBody>
          <a:bodyPr>
            <a:normAutofit fontScale="85000" lnSpcReduction="10000"/>
          </a:bodyPr>
          <a:lstStyle/>
          <a:p>
            <a:r>
              <a:rPr lang="pt-BR" dirty="0"/>
              <a:t>Privação Emocional Cognitivo 1- Mudar o sentimento do paciente de que todo mundo age ou agirá de forma egoísta para com ele, existe um continuum de privação; 2- Aprender </a:t>
            </a:r>
            <a:r>
              <a:rPr lang="pt-BR" dirty="0" err="1"/>
              <a:t>qdo</a:t>
            </a:r>
            <a:r>
              <a:rPr lang="pt-BR" dirty="0"/>
              <a:t> as necessidades emocionais não estão sendo satisfeitas Experiencial 1- Exprimir mentalmente raiva e dor em relação aos pais que impõem privações 2- Pedir mentalmente por esta satisfação Comportamental 1- Escolher parceiros que satisfaçam suas necessidades 2- Pedir apropriadamente a seu parceiro que satisfaça às suas necessidades emocionais 3- Não reagir de forma extrema, com raiva, às privações 4- Não se afastar ou isolar quando for magoado pelos outros Relacionamento Terapêutico 1- Promover uma atmosfera </a:t>
            </a:r>
            <a:r>
              <a:rPr lang="pt-BR" dirty="0" err="1"/>
              <a:t>protetor-empatia,atenção</a:t>
            </a:r>
            <a:r>
              <a:rPr lang="pt-BR" dirty="0"/>
              <a:t>, orientação 2- Ajudar o paciente a expressar seus sentimentos de privação, sem reagir de modo extremo ou recorrer ao silêncio 3- Ajudar o paciente a aceitar as limitações do terapeuta e a tolerar algum grau de privação, apreciando o apoio que está patente na relação 4- Estabelecer conexões entre os relacionamentos e as memórias anteriores </a:t>
            </a:r>
          </a:p>
        </p:txBody>
      </p:sp>
    </p:spTree>
    <p:extLst>
      <p:ext uri="{BB962C8B-B14F-4D97-AF65-F5344CB8AC3E}">
        <p14:creationId xmlns:p14="http://schemas.microsoft.com/office/powerpoint/2010/main" val="2550759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12BE1B-7705-4005-80ED-FD9A9AAB12DE}"/>
              </a:ext>
            </a:extLst>
          </p:cNvPr>
          <p:cNvSpPr>
            <a:spLocks noGrp="1"/>
          </p:cNvSpPr>
          <p:nvPr>
            <p:ph type="title"/>
          </p:nvPr>
        </p:nvSpPr>
        <p:spPr/>
        <p:txBody>
          <a:bodyPr/>
          <a:lstStyle/>
          <a:p>
            <a:r>
              <a:rPr lang="pt-BR" dirty="0"/>
              <a:t>Como tratar os esquemas ?</a:t>
            </a:r>
          </a:p>
        </p:txBody>
      </p:sp>
      <p:sp>
        <p:nvSpPr>
          <p:cNvPr id="3" name="Espaço Reservado para Conteúdo 2">
            <a:extLst>
              <a:ext uri="{FF2B5EF4-FFF2-40B4-BE49-F238E27FC236}">
                <a16:creationId xmlns:a16="http://schemas.microsoft.com/office/drawing/2014/main" id="{7034F55B-91C7-4D94-9211-D4DA5A796361}"/>
              </a:ext>
            </a:extLst>
          </p:cNvPr>
          <p:cNvSpPr>
            <a:spLocks noGrp="1"/>
          </p:cNvSpPr>
          <p:nvPr>
            <p:ph idx="1"/>
          </p:nvPr>
        </p:nvSpPr>
        <p:spPr/>
        <p:txBody>
          <a:bodyPr/>
          <a:lstStyle/>
          <a:p>
            <a:r>
              <a:rPr lang="pt-BR" b="1" dirty="0"/>
              <a:t>Dependência/ Incompetência Funcional</a:t>
            </a:r>
            <a:br>
              <a:rPr lang="pt-BR" dirty="0"/>
            </a:br>
            <a:r>
              <a:rPr lang="pt-BR" dirty="0"/>
              <a:t>Cognitivo 1- Mudar a visão de incapacidade 2- Mudar a visão de não confiar em si Experiencial 1- Imaginação: expressar raiva aos pais por terem superprotegido e minado suas decisões Comportamental 1- Estabelecer tarefas graduadas que o paciente deverá executar diariamente, sozinho (liderar, tomar decisões), sem ajuda de ninguém Relacionamento Terapêutico 1- Resistir às tentativas do paciente de assumir um papel de dependência em relação ao terapeuta 2- Encorajar o paciente a tomar suas próprias decisões e fazer suas próprias escolhas </a:t>
            </a:r>
          </a:p>
        </p:txBody>
      </p:sp>
    </p:spTree>
    <p:extLst>
      <p:ext uri="{BB962C8B-B14F-4D97-AF65-F5344CB8AC3E}">
        <p14:creationId xmlns:p14="http://schemas.microsoft.com/office/powerpoint/2010/main" val="1976076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1CA901-D852-4F70-8B21-1F6789087998}"/>
              </a:ext>
            </a:extLst>
          </p:cNvPr>
          <p:cNvSpPr>
            <a:spLocks noGrp="1"/>
          </p:cNvSpPr>
          <p:nvPr>
            <p:ph type="title"/>
          </p:nvPr>
        </p:nvSpPr>
        <p:spPr/>
        <p:txBody>
          <a:bodyPr/>
          <a:lstStyle/>
          <a:p>
            <a:r>
              <a:rPr lang="pt-BR" dirty="0"/>
              <a:t>Como tratar os esquemas ? </a:t>
            </a:r>
          </a:p>
        </p:txBody>
      </p:sp>
      <p:sp>
        <p:nvSpPr>
          <p:cNvPr id="3" name="Espaço Reservado para Conteúdo 2">
            <a:extLst>
              <a:ext uri="{FF2B5EF4-FFF2-40B4-BE49-F238E27FC236}">
                <a16:creationId xmlns:a16="http://schemas.microsoft.com/office/drawing/2014/main" id="{0A33CF1F-6FEE-4E3D-A0CA-D94AA20B400B}"/>
              </a:ext>
            </a:extLst>
          </p:cNvPr>
          <p:cNvSpPr>
            <a:spLocks noGrp="1"/>
          </p:cNvSpPr>
          <p:nvPr>
            <p:ph idx="1"/>
          </p:nvPr>
        </p:nvSpPr>
        <p:spPr/>
        <p:txBody>
          <a:bodyPr/>
          <a:lstStyle/>
          <a:p>
            <a:r>
              <a:rPr lang="pt-BR" b="1" dirty="0"/>
              <a:t>Vulnerabilidade ao Mal e à Doença</a:t>
            </a:r>
            <a:br>
              <a:rPr lang="pt-BR" dirty="0"/>
            </a:br>
            <a:r>
              <a:rPr lang="pt-BR" dirty="0"/>
              <a:t>Cognitivo 1- Contestar as percepções exageradas do paciente quanto ao dano, perigo e doenças nas seguintes áreas: Perigo criminal desastres naturais (por ex. acidente aéreo ruína financeira doença médica (por ex. hipocondria, morte iminente) doença mental (enlouquecer, perder o controle) Experiencial 1- Diálogo mental com pais superprotetores e fóbicos 2- Conseguir prever resultados seguros nos obstáculos do dia-a-dia Comportamental 1- Construir uma hierarquia de situações temerárias 2- Exposição gradual a essas situações com o intuito de superar o comportamento esquivo Relacionamento Terapêutico 1- Confrontar a evitação: acalmar, assegurar racionalmente ao paciente que nada de mal vai acontecer </a:t>
            </a:r>
          </a:p>
        </p:txBody>
      </p:sp>
    </p:spTree>
    <p:extLst>
      <p:ext uri="{BB962C8B-B14F-4D97-AF65-F5344CB8AC3E}">
        <p14:creationId xmlns:p14="http://schemas.microsoft.com/office/powerpoint/2010/main" val="2239844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3BF776-B9BF-43CF-BA5B-D6D2DDBB0EC7}"/>
              </a:ext>
            </a:extLst>
          </p:cNvPr>
          <p:cNvSpPr>
            <a:spLocks noGrp="1"/>
          </p:cNvSpPr>
          <p:nvPr>
            <p:ph type="title"/>
          </p:nvPr>
        </p:nvSpPr>
        <p:spPr/>
        <p:txBody>
          <a:bodyPr/>
          <a:lstStyle/>
          <a:p>
            <a:r>
              <a:rPr lang="pt-BR" dirty="0"/>
              <a:t>Como tratar os esquemas ?</a:t>
            </a:r>
          </a:p>
        </p:txBody>
      </p:sp>
      <p:sp>
        <p:nvSpPr>
          <p:cNvPr id="3" name="Espaço Reservado para Conteúdo 2">
            <a:extLst>
              <a:ext uri="{FF2B5EF4-FFF2-40B4-BE49-F238E27FC236}">
                <a16:creationId xmlns:a16="http://schemas.microsoft.com/office/drawing/2014/main" id="{74186972-7EC9-428F-9543-924E908E3251}"/>
              </a:ext>
            </a:extLst>
          </p:cNvPr>
          <p:cNvSpPr>
            <a:spLocks noGrp="1"/>
          </p:cNvSpPr>
          <p:nvPr>
            <p:ph idx="1"/>
          </p:nvPr>
        </p:nvSpPr>
        <p:spPr/>
        <p:txBody>
          <a:bodyPr>
            <a:normAutofit lnSpcReduction="10000"/>
          </a:bodyPr>
          <a:lstStyle/>
          <a:p>
            <a:r>
              <a:rPr lang="pt-BR" b="1" dirty="0"/>
              <a:t>Emaranhamento/ Eu Subdesenvolvido</a:t>
            </a:r>
            <a:br>
              <a:rPr lang="pt-BR" dirty="0"/>
            </a:br>
            <a:r>
              <a:rPr lang="pt-BR" dirty="0"/>
              <a:t>Cognitivo 1- Modificar a visão de que o paciente ou o pai/mãe não consegue sobreviver na ausência de um contato constante entre eles Experiencial 1- Imaginar que está se separando dos pais 2- Estabelecer um diálogo entre as duas partes de modo a superar os obstáculos para o estabelecimento de uma identidade separada Comportamental 1- Identificar as preferências pessoais e as inclinações naturais nas situações cotidianas. Libertar-se das expectativas de outra pessoa; agir com base em suas próprias preferências 2- Escolher parceiros apropriados que não incentivem a fusão ou o emaranhamento Relacionamento Terapêutico 1- Ajudar o paciente estabelecendo limites apropriados – nem próximo demais nem distante demais </a:t>
            </a:r>
          </a:p>
        </p:txBody>
      </p:sp>
    </p:spTree>
    <p:extLst>
      <p:ext uri="{BB962C8B-B14F-4D97-AF65-F5344CB8AC3E}">
        <p14:creationId xmlns:p14="http://schemas.microsoft.com/office/powerpoint/2010/main" val="245839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082330-E403-4B45-BE97-9A7DB0A19FAD}"/>
              </a:ext>
            </a:extLst>
          </p:cNvPr>
          <p:cNvSpPr>
            <a:spLocks noGrp="1"/>
          </p:cNvSpPr>
          <p:nvPr>
            <p:ph type="title"/>
          </p:nvPr>
        </p:nvSpPr>
        <p:spPr/>
        <p:txBody>
          <a:bodyPr/>
          <a:lstStyle/>
          <a:p>
            <a:r>
              <a:rPr lang="pt-BR" dirty="0"/>
              <a:t>Como tratar os esquemas ?</a:t>
            </a:r>
          </a:p>
        </p:txBody>
      </p:sp>
      <p:sp>
        <p:nvSpPr>
          <p:cNvPr id="3" name="Espaço Reservado para Conteúdo 2">
            <a:extLst>
              <a:ext uri="{FF2B5EF4-FFF2-40B4-BE49-F238E27FC236}">
                <a16:creationId xmlns:a16="http://schemas.microsoft.com/office/drawing/2014/main" id="{5033E034-DB4B-47FD-9E30-3463AB4ABC5D}"/>
              </a:ext>
            </a:extLst>
          </p:cNvPr>
          <p:cNvSpPr>
            <a:spLocks noGrp="1"/>
          </p:cNvSpPr>
          <p:nvPr>
            <p:ph idx="1"/>
          </p:nvPr>
        </p:nvSpPr>
        <p:spPr/>
        <p:txBody>
          <a:bodyPr/>
          <a:lstStyle/>
          <a:p>
            <a:r>
              <a:rPr lang="pt-BR" b="1" dirty="0"/>
              <a:t>efeito/ Impossibilidade de Ser Amado</a:t>
            </a:r>
            <a:br>
              <a:rPr lang="pt-BR" dirty="0"/>
            </a:br>
            <a:r>
              <a:rPr lang="pt-BR" dirty="0"/>
              <a:t>Cognitivo 1- Modificar a visão de si mesmo como alguém mau, indesejável, fracassado - concentrar-se nas qualidades úteis do paciente, minimizar seus defeitos Experiencial 1- Ventilar a raiva perante pais críticos 2- Dialogar com o esquema crítico Comportamental 1- Escolher parceiros que o aceitem tal como é 2- Não reagir exageradamente às críticas 3- Tentar não compensar (por ex. através de ênfase excessiva no status/posição Relacionamento Terapêutico 1- Promover um ambiente de aceitação, não julgar nem criticar o paciente 2- Compartilhar pequenas fraquezas do terapeuta 3- Elogiar apropriadamente o paciente </a:t>
            </a:r>
          </a:p>
        </p:txBody>
      </p:sp>
    </p:spTree>
    <p:extLst>
      <p:ext uri="{BB962C8B-B14F-4D97-AF65-F5344CB8AC3E}">
        <p14:creationId xmlns:p14="http://schemas.microsoft.com/office/powerpoint/2010/main" val="1324439392"/>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docProps/app.xml><?xml version="1.0" encoding="utf-8"?>
<Properties xmlns="http://schemas.openxmlformats.org/officeDocument/2006/extended-properties" xmlns:vt="http://schemas.openxmlformats.org/officeDocument/2006/docPropsVTypes">
  <Template>TM16401371[[fn=Atlas]]</Template>
  <TotalTime>16</TotalTime>
  <Words>2045</Words>
  <Application>Microsoft Office PowerPoint</Application>
  <PresentationFormat>Widescreen</PresentationFormat>
  <Paragraphs>44</Paragraphs>
  <Slides>20</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20</vt:i4>
      </vt:variant>
    </vt:vector>
  </HeadingPairs>
  <TitlesOfParts>
    <vt:vector size="24" baseType="lpstr">
      <vt:lpstr>Calibri Light</vt:lpstr>
      <vt:lpstr>Rockwell</vt:lpstr>
      <vt:lpstr>Wingdings</vt:lpstr>
      <vt:lpstr>Atlas</vt:lpstr>
      <vt:lpstr>TRATAMENTO CLÍNICO</vt:lpstr>
      <vt:lpstr>Terapia dos Esquemas YOUNG (2003)</vt:lpstr>
      <vt:lpstr>Como tratar os esquemas?</vt:lpstr>
      <vt:lpstr>Como tratar os esquemas ?</vt:lpstr>
      <vt:lpstr>Apresentação do PowerPoint</vt:lpstr>
      <vt:lpstr>Como tratar os esquemas ?</vt:lpstr>
      <vt:lpstr>Como tratar os esquemas ? </vt:lpstr>
      <vt:lpstr>Como tratar os esquemas ?</vt:lpstr>
      <vt:lpstr>Como tratar os esquemas ?</vt:lpstr>
      <vt:lpstr>Como tratar os esquemas ?</vt:lpstr>
      <vt:lpstr>Como tratar os esquemas ?</vt:lpstr>
      <vt:lpstr>Como tratar os esquemas ?</vt:lpstr>
      <vt:lpstr>Como tratar os esquemas ?</vt:lpstr>
      <vt:lpstr>Como tratar os esquemas ?</vt:lpstr>
      <vt:lpstr>Como tratar os esquemas ?</vt:lpstr>
      <vt:lpstr>Como tratar os esquemas ?</vt:lpstr>
      <vt:lpstr>Como tratar os esquemas ?</vt:lpstr>
      <vt:lpstr>Como tratar os esquemas ?</vt:lpstr>
      <vt:lpstr>Como tratar os esquemas ?</vt:lpstr>
      <vt:lpstr>Como tratar os esquemas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TRATAMENTO CLÍNICO</dc:title>
  <dc:creator>User</dc:creator>
  <cp:lastModifiedBy>User</cp:lastModifiedBy>
  <cp:revision>4</cp:revision>
  <dcterms:created xsi:type="dcterms:W3CDTF">2021-08-05T22:00:56Z</dcterms:created>
  <dcterms:modified xsi:type="dcterms:W3CDTF">2021-08-05T23:37:19Z</dcterms:modified>
</cp:coreProperties>
</file>